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9"/>
  </p:notesMasterIdLst>
  <p:handoutMasterIdLst>
    <p:handoutMasterId r:id="rId30"/>
  </p:handoutMasterIdLst>
  <p:sldIdLst>
    <p:sldId id="292" r:id="rId5"/>
    <p:sldId id="295" r:id="rId6"/>
    <p:sldId id="324" r:id="rId7"/>
    <p:sldId id="325" r:id="rId8"/>
    <p:sldId id="277" r:id="rId9"/>
    <p:sldId id="330" r:id="rId10"/>
    <p:sldId id="326" r:id="rId11"/>
    <p:sldId id="331" r:id="rId12"/>
    <p:sldId id="327" r:id="rId13"/>
    <p:sldId id="261" r:id="rId14"/>
    <p:sldId id="332" r:id="rId15"/>
    <p:sldId id="328" r:id="rId16"/>
    <p:sldId id="329" r:id="rId17"/>
    <p:sldId id="333" r:id="rId18"/>
    <p:sldId id="334" r:id="rId19"/>
    <p:sldId id="340" r:id="rId20"/>
    <p:sldId id="335" r:id="rId21"/>
    <p:sldId id="336" r:id="rId22"/>
    <p:sldId id="337" r:id="rId23"/>
    <p:sldId id="338" r:id="rId24"/>
    <p:sldId id="339" r:id="rId25"/>
    <p:sldId id="323" r:id="rId26"/>
    <p:sldId id="309" r:id="rId27"/>
    <p:sldId id="293" r:id="rId2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CFC"/>
    <a:srgbClr val="FFFFFF"/>
    <a:srgbClr val="F5F5F5"/>
    <a:srgbClr val="FBFBFB"/>
    <a:srgbClr val="2E3D92"/>
    <a:srgbClr val="E79130"/>
    <a:srgbClr val="BE551A"/>
    <a:srgbClr val="F3703A"/>
    <a:srgbClr val="BEE2EE"/>
    <a:srgbClr val="59B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414" autoAdjust="0"/>
    <p:restoredTop sz="94639" autoAdjust="0"/>
  </p:normalViewPr>
  <p:slideViewPr>
    <p:cSldViewPr snapToGrid="0">
      <p:cViewPr varScale="1">
        <p:scale>
          <a:sx n="101" d="100"/>
          <a:sy n="101" d="100"/>
        </p:scale>
        <p:origin x="208" y="81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tx1"/>
                </a:solidFill>
                <a:latin typeface="+mn-lt"/>
                <a:ea typeface="+mj-ea"/>
                <a:cs typeface="+mj-cs"/>
              </a:defRPr>
            </a:pPr>
            <a:r>
              <a:rPr lang="it-IT" dirty="0">
                <a:solidFill>
                  <a:schemeClr val="tx1"/>
                </a:solidFill>
                <a:latin typeface="+mn-lt"/>
              </a:rPr>
              <a:t>Miglioramento comorbilità</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tx1"/>
              </a:solidFill>
              <a:latin typeface="+mn-lt"/>
              <a:ea typeface="+mj-ea"/>
              <a:cs typeface="+mj-cs"/>
            </a:defRPr>
          </a:pPr>
          <a:endParaRPr lang="it-IT"/>
        </a:p>
      </c:txPr>
    </c:title>
    <c:autoTitleDeleted val="0"/>
    <c:plotArea>
      <c:layout/>
      <c:barChart>
        <c:barDir val="col"/>
        <c:grouping val="clustered"/>
        <c:varyColors val="0"/>
        <c:ser>
          <c:idx val="0"/>
          <c:order val="0"/>
          <c:tx>
            <c:strRef>
              <c:f>Foglio1!$B$1</c:f>
              <c:strCache>
                <c:ptCount val="1"/>
                <c:pt idx="0">
                  <c:v>PRE-OP</c:v>
                </c:pt>
              </c:strCache>
            </c:strRef>
          </c:tx>
          <c:spPr>
            <a:solidFill>
              <a:srgbClr val="FF3556"/>
            </a:solidFill>
            <a:ln>
              <a:noFill/>
            </a:ln>
            <a:effectLst/>
          </c:spPr>
          <c:invertIfNegative val="0"/>
          <c:dLbls>
            <c:dLbl>
              <c:idx val="0"/>
              <c:layout>
                <c:manualLayout>
                  <c:x val="0"/>
                  <c:y val="-8.68821047315554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59-4F49-AFDE-38F4608B70FE}"/>
                </c:ext>
              </c:extLst>
            </c:dLbl>
            <c:dLbl>
              <c:idx val="1"/>
              <c:layout>
                <c:manualLayout>
                  <c:x val="-2.2328186364053899E-3"/>
                  <c:y val="1.3077876255843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dk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15:layout>
                    <c:manualLayout>
                      <c:w val="2.4706050305579701E-2"/>
                      <c:h val="7.8376707734952394E-2"/>
                    </c:manualLayout>
                  </c15:layout>
                </c:ext>
                <c:ext xmlns:c16="http://schemas.microsoft.com/office/drawing/2014/chart" uri="{C3380CC4-5D6E-409C-BE32-E72D297353CC}">
                  <c16:uniqueId val="{00000001-C559-4F49-AFDE-38F4608B70FE}"/>
                </c:ext>
              </c:extLst>
            </c:dLbl>
            <c:dLbl>
              <c:idx val="2"/>
              <c:layout>
                <c:manualLayout>
                  <c:x val="4.4656372728106202E-3"/>
                  <c:y val="5.82260922819578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59-4F49-AFDE-38F4608B70FE}"/>
                </c:ext>
              </c:extLst>
            </c:dLbl>
            <c:dLbl>
              <c:idx val="3"/>
              <c:layout>
                <c:manualLayout>
                  <c:x val="-1.63738141819406E-16"/>
                  <c:y val="1.67057240042093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59-4F49-AFDE-38F4608B70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Foglio1!$A$2:$A$5</c:f>
              <c:strCache>
                <c:ptCount val="4"/>
                <c:pt idx="0">
                  <c:v>IPA</c:v>
                </c:pt>
                <c:pt idx="1">
                  <c:v>DIABETE</c:v>
                </c:pt>
                <c:pt idx="2">
                  <c:v>OSAS</c:v>
                </c:pt>
                <c:pt idx="3">
                  <c:v>ARTRALGIE</c:v>
                </c:pt>
              </c:strCache>
            </c:strRef>
          </c:cat>
          <c:val>
            <c:numRef>
              <c:f>Foglio1!$B$2:$B$5</c:f>
              <c:numCache>
                <c:formatCode>General</c:formatCode>
                <c:ptCount val="4"/>
                <c:pt idx="0">
                  <c:v>18</c:v>
                </c:pt>
                <c:pt idx="1">
                  <c:v>7</c:v>
                </c:pt>
                <c:pt idx="2">
                  <c:v>27</c:v>
                </c:pt>
                <c:pt idx="3">
                  <c:v>11</c:v>
                </c:pt>
              </c:numCache>
            </c:numRef>
          </c:val>
          <c:extLst>
            <c:ext xmlns:c16="http://schemas.microsoft.com/office/drawing/2014/chart" uri="{C3380CC4-5D6E-409C-BE32-E72D297353CC}">
              <c16:uniqueId val="{00000004-C559-4F49-AFDE-38F4608B70FE}"/>
            </c:ext>
          </c:extLst>
        </c:ser>
        <c:ser>
          <c:idx val="1"/>
          <c:order val="1"/>
          <c:tx>
            <c:strRef>
              <c:f>Foglio1!$C$1</c:f>
              <c:strCache>
                <c:ptCount val="1"/>
                <c:pt idx="0">
                  <c:v>POST-OP</c:v>
                </c:pt>
              </c:strCache>
            </c:strRef>
          </c:tx>
          <c:spPr>
            <a:solidFill>
              <a:schemeClr val="accent3">
                <a:lumMod val="60000"/>
                <a:lumOff val="40000"/>
              </a:schemeClr>
            </a:solidFill>
            <a:ln>
              <a:noFill/>
            </a:ln>
            <a:effectLst/>
          </c:spPr>
          <c:invertIfNegative val="0"/>
          <c:dLbls>
            <c:dLbl>
              <c:idx val="0"/>
              <c:layout>
                <c:manualLayout>
                  <c:x val="0"/>
                  <c:y val="1.67057240042093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59-4F49-AFDE-38F4608B70FE}"/>
                </c:ext>
              </c:extLst>
            </c:dLbl>
            <c:dLbl>
              <c:idx val="1"/>
              <c:layout>
                <c:manualLayout>
                  <c:x val="-2.2328186364054298E-3"/>
                  <c:y val="9.4034682001669107E-3"/>
                </c:manualLayout>
              </c:layout>
              <c:tx>
                <c:rich>
                  <a:bodyPr/>
                  <a:lstStyle/>
                  <a:p>
                    <a:r>
                      <a:rPr lang="en-US" dirty="0"/>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559-4F49-AFDE-38F4608B70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Foglio1!$A$2:$A$5</c:f>
              <c:strCache>
                <c:ptCount val="4"/>
                <c:pt idx="0">
                  <c:v>IPA</c:v>
                </c:pt>
                <c:pt idx="1">
                  <c:v>DIABETE</c:v>
                </c:pt>
                <c:pt idx="2">
                  <c:v>OSAS</c:v>
                </c:pt>
                <c:pt idx="3">
                  <c:v>ARTRALGIE</c:v>
                </c:pt>
              </c:strCache>
            </c:strRef>
          </c:cat>
          <c:val>
            <c:numRef>
              <c:f>Foglio1!$C$2:$C$5</c:f>
              <c:numCache>
                <c:formatCode>General</c:formatCode>
                <c:ptCount val="4"/>
                <c:pt idx="0">
                  <c:v>8</c:v>
                </c:pt>
                <c:pt idx="1">
                  <c:v>4</c:v>
                </c:pt>
                <c:pt idx="2">
                  <c:v>0</c:v>
                </c:pt>
                <c:pt idx="3">
                  <c:v>0</c:v>
                </c:pt>
              </c:numCache>
            </c:numRef>
          </c:val>
          <c:extLst>
            <c:ext xmlns:c16="http://schemas.microsoft.com/office/drawing/2014/chart" uri="{C3380CC4-5D6E-409C-BE32-E72D297353CC}">
              <c16:uniqueId val="{00000007-C559-4F49-AFDE-38F4608B70FE}"/>
            </c:ext>
          </c:extLst>
        </c:ser>
        <c:dLbls>
          <c:dLblPos val="inEnd"/>
          <c:showLegendKey val="0"/>
          <c:showVal val="1"/>
          <c:showCatName val="0"/>
          <c:showSerName val="0"/>
          <c:showPercent val="0"/>
          <c:showBubbleSize val="0"/>
        </c:dLbls>
        <c:gapWidth val="267"/>
        <c:overlap val="-47"/>
        <c:axId val="1073704800"/>
        <c:axId val="1073537664"/>
      </c:barChart>
      <c:catAx>
        <c:axId val="10737048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cap="none" spc="0" normalizeH="0" baseline="0">
                <a:solidFill>
                  <a:schemeClr val="tx1"/>
                </a:solidFill>
                <a:latin typeface="+mn-lt"/>
                <a:ea typeface="+mn-ea"/>
                <a:cs typeface="+mn-cs"/>
              </a:defRPr>
            </a:pPr>
            <a:endParaRPr lang="it-IT"/>
          </a:p>
        </c:txPr>
        <c:crossAx val="1073537664"/>
        <c:crosses val="autoZero"/>
        <c:auto val="1"/>
        <c:lblAlgn val="ctr"/>
        <c:lblOffset val="100"/>
        <c:noMultiLvlLbl val="0"/>
      </c:catAx>
      <c:valAx>
        <c:axId val="1073537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it-IT"/>
          </a:p>
        </c:txPr>
        <c:crossAx val="107370480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8575" cap="flat" cmpd="sng" algn="ctr">
      <a:solidFill>
        <a:srgbClr val="FFE6DF"/>
      </a:solid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0C530-4EC8-9147-9C5A-9C04ABD8A700}" type="doc">
      <dgm:prSet loTypeId="urn:microsoft.com/office/officeart/2008/layout/VerticalCurvedList" loCatId="" qsTypeId="urn:microsoft.com/office/officeart/2005/8/quickstyle/3d1" qsCatId="3D" csTypeId="urn:microsoft.com/office/officeart/2005/8/colors/colorful3" csCatId="colorful" phldr="1"/>
      <dgm:spPr/>
    </dgm:pt>
    <dgm:pt modelId="{7848B940-896B-1F40-9507-BC4451EB7FC0}">
      <dgm:prSet phldrT="[Testo]" custT="1"/>
      <dgm:spPr>
        <a:solidFill>
          <a:schemeClr val="accent1">
            <a:lumMod val="40000"/>
            <a:lumOff val="60000"/>
          </a:schemeClr>
        </a:solidFill>
      </dgm:spPr>
      <dgm:t>
        <a:bodyPr/>
        <a:lstStyle/>
        <a:p>
          <a:pPr algn="ctr"/>
          <a:r>
            <a:rPr lang="it-IT" sz="1800" b="0" dirty="0">
              <a:solidFill>
                <a:srgbClr val="002060"/>
              </a:solidFill>
              <a:latin typeface="Times New Roman" panose="02020603050405020304" pitchFamily="18" charset="0"/>
              <a:cs typeface="Times New Roman" panose="02020603050405020304" pitchFamily="18" charset="0"/>
            </a:rPr>
            <a:t>INTERVENTO STANDARDIZZATO, RIPRODUCIBILE ED EFFICACE IN TERMINI DI </a:t>
          </a:r>
          <a:r>
            <a:rPr lang="it-IT" sz="1800" b="1" dirty="0">
              <a:solidFill>
                <a:srgbClr val="002060"/>
              </a:solidFill>
              <a:latin typeface="Times New Roman" panose="02020603050405020304" pitchFamily="18" charset="0"/>
              <a:cs typeface="Times New Roman" panose="02020603050405020304" pitchFamily="18" charset="0"/>
            </a:rPr>
            <a:t>PERDITA DI PESO </a:t>
          </a:r>
          <a:r>
            <a:rPr lang="it-IT" sz="1800" b="0" dirty="0">
              <a:solidFill>
                <a:srgbClr val="002060"/>
              </a:solidFill>
              <a:latin typeface="Times New Roman" panose="02020603050405020304" pitchFamily="18" charset="0"/>
              <a:cs typeface="Times New Roman" panose="02020603050405020304" pitchFamily="18" charset="0"/>
            </a:rPr>
            <a:t>E MIGLIORAMENTO DELLE COMORBILITÀ</a:t>
          </a:r>
        </a:p>
      </dgm:t>
    </dgm:pt>
    <dgm:pt modelId="{C8569841-DE88-EA4D-A9EF-4F83F90AAAF4}" type="parTrans" cxnId="{185AE5A2-0593-304B-A633-34ADA194BDA8}">
      <dgm:prSet/>
      <dgm:spPr/>
      <dgm:t>
        <a:bodyPr/>
        <a:lstStyle/>
        <a:p>
          <a:endParaRPr lang="it-IT"/>
        </a:p>
      </dgm:t>
    </dgm:pt>
    <dgm:pt modelId="{FBD36DCB-C4B3-684F-84E2-1BD53949F41A}" type="sibTrans" cxnId="{185AE5A2-0593-304B-A633-34ADA194BDA8}">
      <dgm:prSet/>
      <dgm:spPr/>
      <dgm:t>
        <a:bodyPr/>
        <a:lstStyle/>
        <a:p>
          <a:endParaRPr lang="it-IT"/>
        </a:p>
      </dgm:t>
    </dgm:pt>
    <dgm:pt modelId="{36AED99F-5EE9-C943-B861-C79CC301558E}">
      <dgm:prSet phldrT="[Testo]" custT="1"/>
      <dgm:spPr>
        <a:solidFill>
          <a:schemeClr val="accent1">
            <a:lumMod val="40000"/>
            <a:lumOff val="60000"/>
          </a:schemeClr>
        </a:solidFill>
      </dgm:spPr>
      <dgm:t>
        <a:bodyPr/>
        <a:lstStyle/>
        <a:p>
          <a:pPr algn="ctr">
            <a:lnSpc>
              <a:spcPct val="100000"/>
            </a:lnSpc>
          </a:pPr>
          <a:r>
            <a:rPr lang="it-IT" sz="2000" b="0" dirty="0">
              <a:solidFill>
                <a:srgbClr val="002060"/>
              </a:solidFill>
              <a:latin typeface="Times New Roman" panose="02020603050405020304" pitchFamily="18" charset="0"/>
              <a:cs typeface="Times New Roman" panose="02020603050405020304" pitchFamily="18" charset="0"/>
            </a:rPr>
            <a:t>RISOLUZIONE DEI SINTOMI DA REFLUSSO E/O ESOFAGITI </a:t>
          </a:r>
          <a:r>
            <a:rPr lang="it-IT" sz="2000" b="1" dirty="0">
              <a:solidFill>
                <a:srgbClr val="002060"/>
              </a:solidFill>
              <a:latin typeface="Times New Roman" panose="02020603050405020304" pitchFamily="18" charset="0"/>
              <a:cs typeface="Times New Roman" panose="02020603050405020304" pitchFamily="18" charset="0"/>
            </a:rPr>
            <a:t>ANCHE IN LONG FU </a:t>
          </a:r>
        </a:p>
      </dgm:t>
    </dgm:pt>
    <dgm:pt modelId="{0BFD0B6C-BA96-FF43-961D-E30C78F52D4D}" type="parTrans" cxnId="{77ECE2EE-02DF-274F-B632-51B7DD26CB3B}">
      <dgm:prSet/>
      <dgm:spPr/>
      <dgm:t>
        <a:bodyPr/>
        <a:lstStyle/>
        <a:p>
          <a:endParaRPr lang="it-IT"/>
        </a:p>
      </dgm:t>
    </dgm:pt>
    <dgm:pt modelId="{BFB5A27B-241D-F245-A212-CA10D09ABD81}" type="sibTrans" cxnId="{77ECE2EE-02DF-274F-B632-51B7DD26CB3B}">
      <dgm:prSet/>
      <dgm:spPr/>
      <dgm:t>
        <a:bodyPr/>
        <a:lstStyle/>
        <a:p>
          <a:endParaRPr lang="it-IT"/>
        </a:p>
      </dgm:t>
    </dgm:pt>
    <dgm:pt modelId="{3BC48083-96D4-5A4F-B312-890B0745AA59}">
      <dgm:prSet custT="1"/>
      <dgm:spPr>
        <a:solidFill>
          <a:schemeClr val="accent1">
            <a:lumMod val="40000"/>
            <a:lumOff val="60000"/>
          </a:schemeClr>
        </a:solidFill>
      </dgm:spPr>
      <dgm:t>
        <a:bodyPr/>
        <a:lstStyle/>
        <a:p>
          <a:pPr algn="ctr" rtl="0"/>
          <a:r>
            <a:rPr lang="it-IT" sz="2400" b="0" dirty="0" err="1">
              <a:solidFill>
                <a:srgbClr val="002060"/>
              </a:solidFill>
              <a:latin typeface="Times New Roman" panose="02020603050405020304" pitchFamily="18" charset="0"/>
              <a:cs typeface="Times New Roman" panose="02020603050405020304" pitchFamily="18" charset="0"/>
            </a:rPr>
            <a:t>Fundoplicatio</a:t>
          </a:r>
          <a:r>
            <a:rPr lang="it-IT" sz="2400" b="0" dirty="0">
              <a:solidFill>
                <a:srgbClr val="002060"/>
              </a:solidFill>
              <a:latin typeface="Times New Roman" panose="02020603050405020304" pitchFamily="18" charset="0"/>
              <a:cs typeface="Times New Roman" panose="02020603050405020304" pitchFamily="18" charset="0"/>
            </a:rPr>
            <a:t> funzionale:</a:t>
          </a:r>
        </a:p>
        <a:p>
          <a:pPr algn="ctr" rtl="0"/>
          <a:r>
            <a:rPr lang="it-IT" sz="2400" b="0" dirty="0">
              <a:solidFill>
                <a:srgbClr val="002060"/>
              </a:solidFill>
              <a:latin typeface="Times New Roman" panose="02020603050405020304" pitchFamily="18" charset="0"/>
              <a:cs typeface="Times New Roman" panose="02020603050405020304" pitchFamily="18" charset="0"/>
            </a:rPr>
            <a:t>AUMENTO PRESSIONE DEL LES</a:t>
          </a:r>
        </a:p>
      </dgm:t>
    </dgm:pt>
    <dgm:pt modelId="{4E49DCF7-6B32-4E4F-A691-2A6271FD4FA0}" type="parTrans" cxnId="{351BC739-A620-9245-A552-7990F3FC0C8C}">
      <dgm:prSet/>
      <dgm:spPr/>
      <dgm:t>
        <a:bodyPr/>
        <a:lstStyle/>
        <a:p>
          <a:endParaRPr lang="it-IT"/>
        </a:p>
      </dgm:t>
    </dgm:pt>
    <dgm:pt modelId="{4A76B17F-6FF9-9F42-A6A2-29981D70D71A}" type="sibTrans" cxnId="{351BC739-A620-9245-A552-7990F3FC0C8C}">
      <dgm:prSet/>
      <dgm:spPr/>
      <dgm:t>
        <a:bodyPr/>
        <a:lstStyle/>
        <a:p>
          <a:endParaRPr lang="it-IT"/>
        </a:p>
      </dgm:t>
    </dgm:pt>
    <dgm:pt modelId="{DACCB0EF-229F-5641-B401-6909D211F29D}" type="pres">
      <dgm:prSet presAssocID="{4760C530-4EC8-9147-9C5A-9C04ABD8A700}" presName="Name0" presStyleCnt="0">
        <dgm:presLayoutVars>
          <dgm:chMax val="7"/>
          <dgm:chPref val="7"/>
          <dgm:dir/>
        </dgm:presLayoutVars>
      </dgm:prSet>
      <dgm:spPr/>
    </dgm:pt>
    <dgm:pt modelId="{D58CC944-FDC2-AC45-825B-DE06CAFB9863}" type="pres">
      <dgm:prSet presAssocID="{4760C530-4EC8-9147-9C5A-9C04ABD8A700}" presName="Name1" presStyleCnt="0"/>
      <dgm:spPr/>
    </dgm:pt>
    <dgm:pt modelId="{83F7F06D-FD57-DC48-B50C-0257E1E65554}" type="pres">
      <dgm:prSet presAssocID="{4760C530-4EC8-9147-9C5A-9C04ABD8A700}" presName="cycle" presStyleCnt="0"/>
      <dgm:spPr/>
    </dgm:pt>
    <dgm:pt modelId="{153927AE-DAC6-704A-BA3E-BC8D5C38EABD}" type="pres">
      <dgm:prSet presAssocID="{4760C530-4EC8-9147-9C5A-9C04ABD8A700}" presName="srcNode" presStyleLbl="node1" presStyleIdx="0" presStyleCnt="3"/>
      <dgm:spPr/>
    </dgm:pt>
    <dgm:pt modelId="{299A2962-5CB8-7D4B-BFFE-EF5F2CD4820D}" type="pres">
      <dgm:prSet presAssocID="{4760C530-4EC8-9147-9C5A-9C04ABD8A700}" presName="conn" presStyleLbl="parChTrans1D2" presStyleIdx="0" presStyleCnt="1"/>
      <dgm:spPr/>
    </dgm:pt>
    <dgm:pt modelId="{91162A7E-6B35-FB4D-A937-2A5B82422EFF}" type="pres">
      <dgm:prSet presAssocID="{4760C530-4EC8-9147-9C5A-9C04ABD8A700}" presName="extraNode" presStyleLbl="node1" presStyleIdx="0" presStyleCnt="3"/>
      <dgm:spPr/>
    </dgm:pt>
    <dgm:pt modelId="{CEEE43DD-DD52-5D41-B4FE-88DCEC8BD0CE}" type="pres">
      <dgm:prSet presAssocID="{4760C530-4EC8-9147-9C5A-9C04ABD8A700}" presName="dstNode" presStyleLbl="node1" presStyleIdx="0" presStyleCnt="3"/>
      <dgm:spPr/>
    </dgm:pt>
    <dgm:pt modelId="{271E8AFF-E099-A144-AC23-9FA395926644}" type="pres">
      <dgm:prSet presAssocID="{7848B940-896B-1F40-9507-BC4451EB7FC0}" presName="text_1" presStyleLbl="node1" presStyleIdx="0" presStyleCnt="3" custScaleY="134888">
        <dgm:presLayoutVars>
          <dgm:bulletEnabled val="1"/>
        </dgm:presLayoutVars>
      </dgm:prSet>
      <dgm:spPr/>
    </dgm:pt>
    <dgm:pt modelId="{7DA91761-32D4-B142-B650-CDB4A535EA18}" type="pres">
      <dgm:prSet presAssocID="{7848B940-896B-1F40-9507-BC4451EB7FC0}" presName="accent_1" presStyleCnt="0"/>
      <dgm:spPr/>
    </dgm:pt>
    <dgm:pt modelId="{2A9EA36A-BA25-8745-AF3A-68006980DA8E}" type="pres">
      <dgm:prSet presAssocID="{7848B940-896B-1F40-9507-BC4451EB7FC0}" presName="accentRepeatNode" presStyleLbl="solidFgAcc1" presStyleIdx="0" presStyleCnt="3"/>
      <dgm:spPr>
        <a:blipFill rotWithShape="0">
          <a:blip xmlns:r="http://schemas.openxmlformats.org/officeDocument/2006/relationships" r:embed="rId1"/>
          <a:srcRect/>
          <a:stretch>
            <a:fillRect/>
          </a:stretch>
        </a:blipFill>
      </dgm:spPr>
    </dgm:pt>
    <dgm:pt modelId="{FCD40474-29F7-F241-8A85-B6B9C4721CAD}" type="pres">
      <dgm:prSet presAssocID="{3BC48083-96D4-5A4F-B312-890B0745AA59}" presName="text_2" presStyleLbl="node1" presStyleIdx="1" presStyleCnt="3">
        <dgm:presLayoutVars>
          <dgm:bulletEnabled val="1"/>
        </dgm:presLayoutVars>
      </dgm:prSet>
      <dgm:spPr/>
    </dgm:pt>
    <dgm:pt modelId="{E2E0B753-4E4F-EF48-8AF9-0105E574F1BE}" type="pres">
      <dgm:prSet presAssocID="{3BC48083-96D4-5A4F-B312-890B0745AA59}" presName="accent_2" presStyleCnt="0"/>
      <dgm:spPr/>
    </dgm:pt>
    <dgm:pt modelId="{6170DFEF-08D6-B749-AD94-0AB2C1DF2496}" type="pres">
      <dgm:prSet presAssocID="{3BC48083-96D4-5A4F-B312-890B0745AA59}" presName="accentRepeatNode" presStyleLbl="solidFgAcc1" presStyleIdx="1" presStyleCnt="3"/>
      <dgm:spPr>
        <a:blipFill rotWithShape="0">
          <a:blip xmlns:r="http://schemas.openxmlformats.org/officeDocument/2006/relationships" r:embed="rId2"/>
          <a:srcRect/>
          <a:stretch>
            <a:fillRect t="-2000" b="-2000"/>
          </a:stretch>
        </a:blipFill>
      </dgm:spPr>
    </dgm:pt>
    <dgm:pt modelId="{0BBE6F32-5DD8-BD4E-BC76-4CF110B17EB1}" type="pres">
      <dgm:prSet presAssocID="{36AED99F-5EE9-C943-B861-C79CC301558E}" presName="text_3" presStyleLbl="node1" presStyleIdx="2" presStyleCnt="3">
        <dgm:presLayoutVars>
          <dgm:bulletEnabled val="1"/>
        </dgm:presLayoutVars>
      </dgm:prSet>
      <dgm:spPr/>
    </dgm:pt>
    <dgm:pt modelId="{A71B87A9-D760-1247-907B-70D5856C7EA7}" type="pres">
      <dgm:prSet presAssocID="{36AED99F-5EE9-C943-B861-C79CC301558E}" presName="accent_3" presStyleCnt="0"/>
      <dgm:spPr/>
    </dgm:pt>
    <dgm:pt modelId="{9D9869E5-8D11-7A4A-B2C0-7FB1EE59FF2D}" type="pres">
      <dgm:prSet presAssocID="{36AED99F-5EE9-C943-B861-C79CC301558E}" presName="accentRepeatNode" presStyleLbl="solidFgAcc1" presStyleIdx="2" presStyleCnt="3"/>
      <dgm:spPr>
        <a:blipFill rotWithShape="0">
          <a:blip xmlns:r="http://schemas.openxmlformats.org/officeDocument/2006/relationships" r:embed="rId3"/>
          <a:srcRect/>
          <a:stretch>
            <a:fillRect l="-4000" r="-4000"/>
          </a:stretch>
        </a:blipFill>
      </dgm:spPr>
    </dgm:pt>
  </dgm:ptLst>
  <dgm:cxnLst>
    <dgm:cxn modelId="{28E6BC07-71A5-BD4B-B168-80F2BE7241E5}" type="presOf" srcId="{3BC48083-96D4-5A4F-B312-890B0745AA59}" destId="{FCD40474-29F7-F241-8A85-B6B9C4721CAD}" srcOrd="0" destOrd="0" presId="urn:microsoft.com/office/officeart/2008/layout/VerticalCurvedList"/>
    <dgm:cxn modelId="{DA30C40A-9569-B34D-81FF-B4DFD29F8DB5}" type="presOf" srcId="{7848B940-896B-1F40-9507-BC4451EB7FC0}" destId="{271E8AFF-E099-A144-AC23-9FA395926644}" srcOrd="0" destOrd="0" presId="urn:microsoft.com/office/officeart/2008/layout/VerticalCurvedList"/>
    <dgm:cxn modelId="{1660B11A-A7DC-3B4A-A41D-3FDDFFFC3D42}" type="presOf" srcId="{4760C530-4EC8-9147-9C5A-9C04ABD8A700}" destId="{DACCB0EF-229F-5641-B401-6909D211F29D}" srcOrd="0" destOrd="0" presId="urn:microsoft.com/office/officeart/2008/layout/VerticalCurvedList"/>
    <dgm:cxn modelId="{351BC739-A620-9245-A552-7990F3FC0C8C}" srcId="{4760C530-4EC8-9147-9C5A-9C04ABD8A700}" destId="{3BC48083-96D4-5A4F-B312-890B0745AA59}" srcOrd="1" destOrd="0" parTransId="{4E49DCF7-6B32-4E4F-A691-2A6271FD4FA0}" sibTransId="{4A76B17F-6FF9-9F42-A6A2-29981D70D71A}"/>
    <dgm:cxn modelId="{5EA09069-5F45-4141-AF4B-AD9C72EBBF8B}" type="presOf" srcId="{36AED99F-5EE9-C943-B861-C79CC301558E}" destId="{0BBE6F32-5DD8-BD4E-BC76-4CF110B17EB1}" srcOrd="0" destOrd="0" presId="urn:microsoft.com/office/officeart/2008/layout/VerticalCurvedList"/>
    <dgm:cxn modelId="{8D8CDE7A-428C-D643-BA9B-A1BE47BCD94B}" type="presOf" srcId="{FBD36DCB-C4B3-684F-84E2-1BD53949F41A}" destId="{299A2962-5CB8-7D4B-BFFE-EF5F2CD4820D}" srcOrd="0" destOrd="0" presId="urn:microsoft.com/office/officeart/2008/layout/VerticalCurvedList"/>
    <dgm:cxn modelId="{185AE5A2-0593-304B-A633-34ADA194BDA8}" srcId="{4760C530-4EC8-9147-9C5A-9C04ABD8A700}" destId="{7848B940-896B-1F40-9507-BC4451EB7FC0}" srcOrd="0" destOrd="0" parTransId="{C8569841-DE88-EA4D-A9EF-4F83F90AAAF4}" sibTransId="{FBD36DCB-C4B3-684F-84E2-1BD53949F41A}"/>
    <dgm:cxn modelId="{77ECE2EE-02DF-274F-B632-51B7DD26CB3B}" srcId="{4760C530-4EC8-9147-9C5A-9C04ABD8A700}" destId="{36AED99F-5EE9-C943-B861-C79CC301558E}" srcOrd="2" destOrd="0" parTransId="{0BFD0B6C-BA96-FF43-961D-E30C78F52D4D}" sibTransId="{BFB5A27B-241D-F245-A212-CA10D09ABD81}"/>
    <dgm:cxn modelId="{97C985AA-DA5D-3F40-BBB4-075B6063DD05}" type="presParOf" srcId="{DACCB0EF-229F-5641-B401-6909D211F29D}" destId="{D58CC944-FDC2-AC45-825B-DE06CAFB9863}" srcOrd="0" destOrd="0" presId="urn:microsoft.com/office/officeart/2008/layout/VerticalCurvedList"/>
    <dgm:cxn modelId="{D826ED6A-7D25-B944-B5F6-5D2A3AF039F6}" type="presParOf" srcId="{D58CC944-FDC2-AC45-825B-DE06CAFB9863}" destId="{83F7F06D-FD57-DC48-B50C-0257E1E65554}" srcOrd="0" destOrd="0" presId="urn:microsoft.com/office/officeart/2008/layout/VerticalCurvedList"/>
    <dgm:cxn modelId="{D8FF679A-F2EF-4D4B-AE87-F9821D561F7B}" type="presParOf" srcId="{83F7F06D-FD57-DC48-B50C-0257E1E65554}" destId="{153927AE-DAC6-704A-BA3E-BC8D5C38EABD}" srcOrd="0" destOrd="0" presId="urn:microsoft.com/office/officeart/2008/layout/VerticalCurvedList"/>
    <dgm:cxn modelId="{BED47220-1771-6F4C-906F-875A8F850437}" type="presParOf" srcId="{83F7F06D-FD57-DC48-B50C-0257E1E65554}" destId="{299A2962-5CB8-7D4B-BFFE-EF5F2CD4820D}" srcOrd="1" destOrd="0" presId="urn:microsoft.com/office/officeart/2008/layout/VerticalCurvedList"/>
    <dgm:cxn modelId="{3424C5D3-A991-5B40-8FB1-9A8A389CDDA0}" type="presParOf" srcId="{83F7F06D-FD57-DC48-B50C-0257E1E65554}" destId="{91162A7E-6B35-FB4D-A937-2A5B82422EFF}" srcOrd="2" destOrd="0" presId="urn:microsoft.com/office/officeart/2008/layout/VerticalCurvedList"/>
    <dgm:cxn modelId="{65C1A8CB-0FD2-F842-960E-01EE19444CA8}" type="presParOf" srcId="{83F7F06D-FD57-DC48-B50C-0257E1E65554}" destId="{CEEE43DD-DD52-5D41-B4FE-88DCEC8BD0CE}" srcOrd="3" destOrd="0" presId="urn:microsoft.com/office/officeart/2008/layout/VerticalCurvedList"/>
    <dgm:cxn modelId="{BB8378C2-B049-AE46-B1BC-4812FC749238}" type="presParOf" srcId="{D58CC944-FDC2-AC45-825B-DE06CAFB9863}" destId="{271E8AFF-E099-A144-AC23-9FA395926644}" srcOrd="1" destOrd="0" presId="urn:microsoft.com/office/officeart/2008/layout/VerticalCurvedList"/>
    <dgm:cxn modelId="{0E63AA6C-E2C8-4F43-83F3-561A5862AD9C}" type="presParOf" srcId="{D58CC944-FDC2-AC45-825B-DE06CAFB9863}" destId="{7DA91761-32D4-B142-B650-CDB4A535EA18}" srcOrd="2" destOrd="0" presId="urn:microsoft.com/office/officeart/2008/layout/VerticalCurvedList"/>
    <dgm:cxn modelId="{7CFDB571-DE1C-1648-B86D-8B9320D3BF69}" type="presParOf" srcId="{7DA91761-32D4-B142-B650-CDB4A535EA18}" destId="{2A9EA36A-BA25-8745-AF3A-68006980DA8E}" srcOrd="0" destOrd="0" presId="urn:microsoft.com/office/officeart/2008/layout/VerticalCurvedList"/>
    <dgm:cxn modelId="{BF8EFDAE-DE73-494F-A1B7-CE13A1DE6731}" type="presParOf" srcId="{D58CC944-FDC2-AC45-825B-DE06CAFB9863}" destId="{FCD40474-29F7-F241-8A85-B6B9C4721CAD}" srcOrd="3" destOrd="0" presId="urn:microsoft.com/office/officeart/2008/layout/VerticalCurvedList"/>
    <dgm:cxn modelId="{06CE0A63-0440-B14D-87B8-036748BFF09C}" type="presParOf" srcId="{D58CC944-FDC2-AC45-825B-DE06CAFB9863}" destId="{E2E0B753-4E4F-EF48-8AF9-0105E574F1BE}" srcOrd="4" destOrd="0" presId="urn:microsoft.com/office/officeart/2008/layout/VerticalCurvedList"/>
    <dgm:cxn modelId="{5DF31F05-AF0A-5C4C-8720-D016C885E404}" type="presParOf" srcId="{E2E0B753-4E4F-EF48-8AF9-0105E574F1BE}" destId="{6170DFEF-08D6-B749-AD94-0AB2C1DF2496}" srcOrd="0" destOrd="0" presId="urn:microsoft.com/office/officeart/2008/layout/VerticalCurvedList"/>
    <dgm:cxn modelId="{5110F3A9-21C7-A94A-B044-3CF48D2C7FA3}" type="presParOf" srcId="{D58CC944-FDC2-AC45-825B-DE06CAFB9863}" destId="{0BBE6F32-5DD8-BD4E-BC76-4CF110B17EB1}" srcOrd="5" destOrd="0" presId="urn:microsoft.com/office/officeart/2008/layout/VerticalCurvedList"/>
    <dgm:cxn modelId="{24D5E7AF-5E77-FB40-A32D-442E1513C9A0}" type="presParOf" srcId="{D58CC944-FDC2-AC45-825B-DE06CAFB9863}" destId="{A71B87A9-D760-1247-907B-70D5856C7EA7}" srcOrd="6" destOrd="0" presId="urn:microsoft.com/office/officeart/2008/layout/VerticalCurvedList"/>
    <dgm:cxn modelId="{91B2467F-EBDA-8E4E-B53C-B791DB5D288F}" type="presParOf" srcId="{A71B87A9-D760-1247-907B-70D5856C7EA7}" destId="{9D9869E5-8D11-7A4A-B2C0-7FB1EE59FF2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A2962-5CB8-7D4B-BFFE-EF5F2CD4820D}">
      <dsp:nvSpPr>
        <dsp:cNvPr id="0" name=""/>
        <dsp:cNvSpPr/>
      </dsp:nvSpPr>
      <dsp:spPr>
        <a:xfrm>
          <a:off x="-4925253" y="-754716"/>
          <a:ext cx="5865922" cy="5865922"/>
        </a:xfrm>
        <a:prstGeom prst="blockArc">
          <a:avLst>
            <a:gd name="adj1" fmla="val 18900000"/>
            <a:gd name="adj2" fmla="val 2700000"/>
            <a:gd name="adj3" fmla="val 368"/>
          </a:avLst>
        </a:prstGeom>
        <a:noFill/>
        <a:ln w="15875"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71E8AFF-E099-A144-AC23-9FA395926644}">
      <dsp:nvSpPr>
        <dsp:cNvPr id="0" name=""/>
        <dsp:cNvSpPr/>
      </dsp:nvSpPr>
      <dsp:spPr>
        <a:xfrm>
          <a:off x="604994" y="283659"/>
          <a:ext cx="6926397" cy="1175276"/>
        </a:xfrm>
        <a:prstGeom prst="rect">
          <a:avLst/>
        </a:prstGeom>
        <a:solidFill>
          <a:schemeClr val="accent1">
            <a:lumMod val="40000"/>
            <a:lumOff val="6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1593" tIns="45720" rIns="45720" bIns="4572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002060"/>
              </a:solidFill>
              <a:latin typeface="Times New Roman" panose="02020603050405020304" pitchFamily="18" charset="0"/>
              <a:cs typeface="Times New Roman" panose="02020603050405020304" pitchFamily="18" charset="0"/>
            </a:rPr>
            <a:t>INTERVENTO STANDARDIZZATO, RIPRODUCIBILE ED EFFICACE IN TERMINI DI </a:t>
          </a:r>
          <a:r>
            <a:rPr lang="it-IT" sz="1800" b="1" kern="1200" dirty="0">
              <a:solidFill>
                <a:srgbClr val="002060"/>
              </a:solidFill>
              <a:latin typeface="Times New Roman" panose="02020603050405020304" pitchFamily="18" charset="0"/>
              <a:cs typeface="Times New Roman" panose="02020603050405020304" pitchFamily="18" charset="0"/>
            </a:rPr>
            <a:t>PERDITA DI PESO </a:t>
          </a:r>
          <a:r>
            <a:rPr lang="it-IT" sz="1800" b="0" kern="1200" dirty="0">
              <a:solidFill>
                <a:srgbClr val="002060"/>
              </a:solidFill>
              <a:latin typeface="Times New Roman" panose="02020603050405020304" pitchFamily="18" charset="0"/>
              <a:cs typeface="Times New Roman" panose="02020603050405020304" pitchFamily="18" charset="0"/>
            </a:rPr>
            <a:t>E MIGLIORAMENTO DELLE COMORBILITÀ</a:t>
          </a:r>
        </a:p>
      </dsp:txBody>
      <dsp:txXfrm>
        <a:off x="604994" y="283659"/>
        <a:ext cx="6926397" cy="1175276"/>
      </dsp:txXfrm>
    </dsp:sp>
    <dsp:sp modelId="{2A9EA36A-BA25-8745-AF3A-68006980DA8E}">
      <dsp:nvSpPr>
        <dsp:cNvPr id="0" name=""/>
        <dsp:cNvSpPr/>
      </dsp:nvSpPr>
      <dsp:spPr>
        <a:xfrm>
          <a:off x="60432" y="326736"/>
          <a:ext cx="1089122" cy="1089122"/>
        </a:xfrm>
        <a:prstGeom prst="ellipse">
          <a:avLst/>
        </a:prstGeom>
        <a:blipFill rotWithShape="0">
          <a:blip xmlns:r="http://schemas.openxmlformats.org/officeDocument/2006/relationships" r:embed="rId1"/>
          <a:srcRect/>
          <a:stretch>
            <a:fillRect/>
          </a:stretch>
        </a:blip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CD40474-29F7-F241-8A85-B6B9C4721CAD}">
      <dsp:nvSpPr>
        <dsp:cNvPr id="0" name=""/>
        <dsp:cNvSpPr/>
      </dsp:nvSpPr>
      <dsp:spPr>
        <a:xfrm>
          <a:off x="921711" y="1742596"/>
          <a:ext cx="6609680" cy="871298"/>
        </a:xfrm>
        <a:prstGeom prst="rect">
          <a:avLst/>
        </a:prstGeom>
        <a:solidFill>
          <a:schemeClr val="accent1">
            <a:lumMod val="40000"/>
            <a:lumOff val="6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1593" tIns="60960" rIns="60960" bIns="60960" numCol="1" spcCol="1270" anchor="ctr" anchorCtr="0">
          <a:noAutofit/>
        </a:bodyPr>
        <a:lstStyle/>
        <a:p>
          <a:pPr marL="0" lvl="0" indent="0" algn="ctr" defTabSz="1066800" rtl="0">
            <a:lnSpc>
              <a:spcPct val="90000"/>
            </a:lnSpc>
            <a:spcBef>
              <a:spcPct val="0"/>
            </a:spcBef>
            <a:spcAft>
              <a:spcPct val="35000"/>
            </a:spcAft>
            <a:buNone/>
          </a:pPr>
          <a:r>
            <a:rPr lang="it-IT" sz="2400" b="0" kern="1200" dirty="0" err="1">
              <a:solidFill>
                <a:srgbClr val="002060"/>
              </a:solidFill>
              <a:latin typeface="Times New Roman" panose="02020603050405020304" pitchFamily="18" charset="0"/>
              <a:cs typeface="Times New Roman" panose="02020603050405020304" pitchFamily="18" charset="0"/>
            </a:rPr>
            <a:t>Fundoplicatio</a:t>
          </a:r>
          <a:r>
            <a:rPr lang="it-IT" sz="2400" b="0" kern="1200" dirty="0">
              <a:solidFill>
                <a:srgbClr val="002060"/>
              </a:solidFill>
              <a:latin typeface="Times New Roman" panose="02020603050405020304" pitchFamily="18" charset="0"/>
              <a:cs typeface="Times New Roman" panose="02020603050405020304" pitchFamily="18" charset="0"/>
            </a:rPr>
            <a:t> funzionale:</a:t>
          </a:r>
        </a:p>
        <a:p>
          <a:pPr marL="0" lvl="0" indent="0" algn="ctr" defTabSz="1066800" rtl="0">
            <a:lnSpc>
              <a:spcPct val="90000"/>
            </a:lnSpc>
            <a:spcBef>
              <a:spcPct val="0"/>
            </a:spcBef>
            <a:spcAft>
              <a:spcPct val="35000"/>
            </a:spcAft>
            <a:buNone/>
          </a:pPr>
          <a:r>
            <a:rPr lang="it-IT" sz="2400" b="0" kern="1200" dirty="0">
              <a:solidFill>
                <a:srgbClr val="002060"/>
              </a:solidFill>
              <a:latin typeface="Times New Roman" panose="02020603050405020304" pitchFamily="18" charset="0"/>
              <a:cs typeface="Times New Roman" panose="02020603050405020304" pitchFamily="18" charset="0"/>
            </a:rPr>
            <a:t>AUMENTO PRESSIONE DEL LES</a:t>
          </a:r>
        </a:p>
      </dsp:txBody>
      <dsp:txXfrm>
        <a:off x="921711" y="1742596"/>
        <a:ext cx="6609680" cy="871298"/>
      </dsp:txXfrm>
    </dsp:sp>
    <dsp:sp modelId="{6170DFEF-08D6-B749-AD94-0AB2C1DF2496}">
      <dsp:nvSpPr>
        <dsp:cNvPr id="0" name=""/>
        <dsp:cNvSpPr/>
      </dsp:nvSpPr>
      <dsp:spPr>
        <a:xfrm>
          <a:off x="377149" y="1633683"/>
          <a:ext cx="1089122" cy="1089122"/>
        </a:xfrm>
        <a:prstGeom prst="ellipse">
          <a:avLst/>
        </a:prstGeom>
        <a:blipFill rotWithShape="0">
          <a:blip xmlns:r="http://schemas.openxmlformats.org/officeDocument/2006/relationships" r:embed="rId2"/>
          <a:srcRect/>
          <a:stretch>
            <a:fillRect t="-2000" b="-2000"/>
          </a:stretch>
        </a:blipFill>
        <a:ln w="12700" cap="flat" cmpd="sng" algn="ctr">
          <a:solidFill>
            <a:schemeClr val="accent3">
              <a:hueOff val="214284"/>
              <a:satOff val="-24046"/>
              <a:lumOff val="4118"/>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BBE6F32-5DD8-BD4E-BC76-4CF110B17EB1}">
      <dsp:nvSpPr>
        <dsp:cNvPr id="0" name=""/>
        <dsp:cNvSpPr/>
      </dsp:nvSpPr>
      <dsp:spPr>
        <a:xfrm>
          <a:off x="604994" y="3049543"/>
          <a:ext cx="6926397" cy="871298"/>
        </a:xfrm>
        <a:prstGeom prst="rect">
          <a:avLst/>
        </a:prstGeom>
        <a:solidFill>
          <a:schemeClr val="accent1">
            <a:lumMod val="40000"/>
            <a:lumOff val="6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1593" tIns="50800" rIns="50800" bIns="50800" numCol="1" spcCol="1270" anchor="ctr" anchorCtr="0">
          <a:noAutofit/>
        </a:bodyPr>
        <a:lstStyle/>
        <a:p>
          <a:pPr marL="0" lvl="0" indent="0" algn="ctr" defTabSz="889000">
            <a:lnSpc>
              <a:spcPct val="100000"/>
            </a:lnSpc>
            <a:spcBef>
              <a:spcPct val="0"/>
            </a:spcBef>
            <a:spcAft>
              <a:spcPct val="35000"/>
            </a:spcAft>
            <a:buNone/>
          </a:pPr>
          <a:r>
            <a:rPr lang="it-IT" sz="2000" b="0" kern="1200" dirty="0">
              <a:solidFill>
                <a:srgbClr val="002060"/>
              </a:solidFill>
              <a:latin typeface="Times New Roman" panose="02020603050405020304" pitchFamily="18" charset="0"/>
              <a:cs typeface="Times New Roman" panose="02020603050405020304" pitchFamily="18" charset="0"/>
            </a:rPr>
            <a:t>RISOLUZIONE DEI SINTOMI DA REFLUSSO E/O ESOFAGITI </a:t>
          </a:r>
          <a:r>
            <a:rPr lang="it-IT" sz="2000" b="1" kern="1200" dirty="0">
              <a:solidFill>
                <a:srgbClr val="002060"/>
              </a:solidFill>
              <a:latin typeface="Times New Roman" panose="02020603050405020304" pitchFamily="18" charset="0"/>
              <a:cs typeface="Times New Roman" panose="02020603050405020304" pitchFamily="18" charset="0"/>
            </a:rPr>
            <a:t>ANCHE IN LONG FU </a:t>
          </a:r>
        </a:p>
      </dsp:txBody>
      <dsp:txXfrm>
        <a:off x="604994" y="3049543"/>
        <a:ext cx="6926397" cy="871298"/>
      </dsp:txXfrm>
    </dsp:sp>
    <dsp:sp modelId="{9D9869E5-8D11-7A4A-B2C0-7FB1EE59FF2D}">
      <dsp:nvSpPr>
        <dsp:cNvPr id="0" name=""/>
        <dsp:cNvSpPr/>
      </dsp:nvSpPr>
      <dsp:spPr>
        <a:xfrm>
          <a:off x="60432" y="2940630"/>
          <a:ext cx="1089122" cy="1089122"/>
        </a:xfrm>
        <a:prstGeom prst="ellipse">
          <a:avLst/>
        </a:prstGeom>
        <a:blipFill rotWithShape="0">
          <a:blip xmlns:r="http://schemas.openxmlformats.org/officeDocument/2006/relationships" r:embed="rId3"/>
          <a:srcRect/>
          <a:stretch>
            <a:fillRect l="-4000" r="-4000"/>
          </a:stretch>
        </a:blipFill>
        <a:ln w="12700" cap="flat" cmpd="sng" algn="ctr">
          <a:solidFill>
            <a:schemeClr val="accent3">
              <a:hueOff val="428568"/>
              <a:satOff val="-48092"/>
              <a:lumOff val="8236"/>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27/10/25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27/10/25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5: for this reason, in obese patient suffering from GERD, laparoscopic gastric by-pass is considered the gold standard.</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E4CA0656-953B-4112-A430-C0A66E35A52A}" type="slidenum">
              <a:rPr lang="it-IT" smtClean="0"/>
              <a:t>5</a:t>
            </a:fld>
            <a:endParaRPr lang="it-IT"/>
          </a:p>
        </p:txBody>
      </p:sp>
    </p:spTree>
    <p:extLst>
      <p:ext uri="{BB962C8B-B14F-4D97-AF65-F5344CB8AC3E}">
        <p14:creationId xmlns:p14="http://schemas.microsoft.com/office/powerpoint/2010/main" val="342366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7F5D-6D1D-32C4-4298-437C6B50065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ADFC2F8-EEEC-4D4C-51E1-2DFDA07D931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5EEE660-9B76-3D29-F208-0E585D59FF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39844FF2-8854-D3F7-D86D-A833BBDF2F63}"/>
              </a:ext>
            </a:extLst>
          </p:cNvPr>
          <p:cNvSpPr>
            <a:spLocks noGrp="1"/>
          </p:cNvSpPr>
          <p:nvPr>
            <p:ph type="sldNum" sz="quarter" idx="10"/>
          </p:nvPr>
        </p:nvSpPr>
        <p:spPr/>
        <p:txBody>
          <a:bodyPr/>
          <a:lstStyle/>
          <a:p>
            <a:fld id="{E4CA0656-953B-4112-A430-C0A66E35A52A}" type="slidenum">
              <a:rPr lang="it-IT" smtClean="0"/>
              <a:t>14</a:t>
            </a:fld>
            <a:endParaRPr lang="it-IT"/>
          </a:p>
        </p:txBody>
      </p:sp>
    </p:spTree>
    <p:extLst>
      <p:ext uri="{BB962C8B-B14F-4D97-AF65-F5344CB8AC3E}">
        <p14:creationId xmlns:p14="http://schemas.microsoft.com/office/powerpoint/2010/main" val="92702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A022-A47F-46F7-BCC4-DC1C623F37A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831A33-A720-22EC-B869-E2077AFEE5B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7B2A90A-6C6B-DB75-3C71-AA81A84BE2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BE806E82-D34F-C7E1-A242-8183CE4998AC}"/>
              </a:ext>
            </a:extLst>
          </p:cNvPr>
          <p:cNvSpPr>
            <a:spLocks noGrp="1"/>
          </p:cNvSpPr>
          <p:nvPr>
            <p:ph type="sldNum" sz="quarter" idx="10"/>
          </p:nvPr>
        </p:nvSpPr>
        <p:spPr/>
        <p:txBody>
          <a:bodyPr/>
          <a:lstStyle/>
          <a:p>
            <a:fld id="{E4CA0656-953B-4112-A430-C0A66E35A52A}" type="slidenum">
              <a:rPr lang="it-IT" smtClean="0"/>
              <a:t>15</a:t>
            </a:fld>
            <a:endParaRPr lang="it-IT"/>
          </a:p>
        </p:txBody>
      </p:sp>
    </p:spTree>
    <p:extLst>
      <p:ext uri="{BB962C8B-B14F-4D97-AF65-F5344CB8AC3E}">
        <p14:creationId xmlns:p14="http://schemas.microsoft.com/office/powerpoint/2010/main" val="189588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91F7A-92E8-FB72-9640-1F53580C95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58DC72-7270-3A0F-6DF3-5B4F675BBD9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1970D2-7020-3C0E-0DEF-4DEB53983B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3BD10D65-1C4C-9F26-266F-BA15151FBF9B}"/>
              </a:ext>
            </a:extLst>
          </p:cNvPr>
          <p:cNvSpPr>
            <a:spLocks noGrp="1"/>
          </p:cNvSpPr>
          <p:nvPr>
            <p:ph type="sldNum" sz="quarter" idx="10"/>
          </p:nvPr>
        </p:nvSpPr>
        <p:spPr/>
        <p:txBody>
          <a:bodyPr/>
          <a:lstStyle/>
          <a:p>
            <a:fld id="{E4CA0656-953B-4112-A430-C0A66E35A52A}" type="slidenum">
              <a:rPr lang="it-IT" smtClean="0"/>
              <a:t>16</a:t>
            </a:fld>
            <a:endParaRPr lang="it-IT"/>
          </a:p>
        </p:txBody>
      </p:sp>
    </p:spTree>
    <p:extLst>
      <p:ext uri="{BB962C8B-B14F-4D97-AF65-F5344CB8AC3E}">
        <p14:creationId xmlns:p14="http://schemas.microsoft.com/office/powerpoint/2010/main" val="108244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90A11-4569-6D44-D5AE-C95B62907B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4197F1-9075-A7AE-AF4F-5257C9D3333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1881787-0AB1-3EFC-730A-5C5EABA43F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4755C690-E28B-A137-A0B3-8AD0180202F8}"/>
              </a:ext>
            </a:extLst>
          </p:cNvPr>
          <p:cNvSpPr>
            <a:spLocks noGrp="1"/>
          </p:cNvSpPr>
          <p:nvPr>
            <p:ph type="sldNum" sz="quarter" idx="10"/>
          </p:nvPr>
        </p:nvSpPr>
        <p:spPr/>
        <p:txBody>
          <a:bodyPr/>
          <a:lstStyle/>
          <a:p>
            <a:fld id="{E4CA0656-953B-4112-A430-C0A66E35A52A}" type="slidenum">
              <a:rPr lang="it-IT" smtClean="0"/>
              <a:t>17</a:t>
            </a:fld>
            <a:endParaRPr lang="it-IT"/>
          </a:p>
        </p:txBody>
      </p:sp>
    </p:spTree>
    <p:extLst>
      <p:ext uri="{BB962C8B-B14F-4D97-AF65-F5344CB8AC3E}">
        <p14:creationId xmlns:p14="http://schemas.microsoft.com/office/powerpoint/2010/main" val="291062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5A584-E15B-C74B-0FFD-D259574177E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4D04FF-8B09-05F2-9C0F-60B4C260F80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1C19FC4-D243-7DE2-5C52-2973AD9B7A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7F75F721-777C-8427-0DFE-98F0E6C179DA}"/>
              </a:ext>
            </a:extLst>
          </p:cNvPr>
          <p:cNvSpPr>
            <a:spLocks noGrp="1"/>
          </p:cNvSpPr>
          <p:nvPr>
            <p:ph type="sldNum" sz="quarter" idx="10"/>
          </p:nvPr>
        </p:nvSpPr>
        <p:spPr/>
        <p:txBody>
          <a:bodyPr/>
          <a:lstStyle/>
          <a:p>
            <a:fld id="{E4CA0656-953B-4112-A430-C0A66E35A52A}" type="slidenum">
              <a:rPr lang="it-IT" smtClean="0"/>
              <a:t>18</a:t>
            </a:fld>
            <a:endParaRPr lang="it-IT"/>
          </a:p>
        </p:txBody>
      </p:sp>
    </p:spTree>
    <p:extLst>
      <p:ext uri="{BB962C8B-B14F-4D97-AF65-F5344CB8AC3E}">
        <p14:creationId xmlns:p14="http://schemas.microsoft.com/office/powerpoint/2010/main" val="1378662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89F07-52F2-F718-7EF4-EFA2C0ABC88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9826C7A-3295-72A1-23D4-DDDABA182C0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785D575-280C-5B25-ADFC-C83A3DEF23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B315A634-505F-1BFE-DD3A-5879597F43F4}"/>
              </a:ext>
            </a:extLst>
          </p:cNvPr>
          <p:cNvSpPr>
            <a:spLocks noGrp="1"/>
          </p:cNvSpPr>
          <p:nvPr>
            <p:ph type="sldNum" sz="quarter" idx="10"/>
          </p:nvPr>
        </p:nvSpPr>
        <p:spPr/>
        <p:txBody>
          <a:bodyPr/>
          <a:lstStyle/>
          <a:p>
            <a:fld id="{E4CA0656-953B-4112-A430-C0A66E35A52A}" type="slidenum">
              <a:rPr lang="it-IT" smtClean="0"/>
              <a:t>19</a:t>
            </a:fld>
            <a:endParaRPr lang="it-IT"/>
          </a:p>
        </p:txBody>
      </p:sp>
    </p:spTree>
    <p:extLst>
      <p:ext uri="{BB962C8B-B14F-4D97-AF65-F5344CB8AC3E}">
        <p14:creationId xmlns:p14="http://schemas.microsoft.com/office/powerpoint/2010/main" val="668527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D91D-A9E0-9DBD-7CD4-1BC3BCBC64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A50109F-B5BC-DAF7-0E92-CBA008B5056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FB7DF7E-8A95-6FF1-8CBB-549387E38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B867A3C3-C79C-BF60-B43E-578328D60D94}"/>
              </a:ext>
            </a:extLst>
          </p:cNvPr>
          <p:cNvSpPr>
            <a:spLocks noGrp="1"/>
          </p:cNvSpPr>
          <p:nvPr>
            <p:ph type="sldNum" sz="quarter" idx="10"/>
          </p:nvPr>
        </p:nvSpPr>
        <p:spPr/>
        <p:txBody>
          <a:bodyPr/>
          <a:lstStyle/>
          <a:p>
            <a:fld id="{E4CA0656-953B-4112-A430-C0A66E35A52A}" type="slidenum">
              <a:rPr lang="it-IT" smtClean="0"/>
              <a:t>20</a:t>
            </a:fld>
            <a:endParaRPr lang="it-IT"/>
          </a:p>
        </p:txBody>
      </p:sp>
    </p:spTree>
    <p:extLst>
      <p:ext uri="{BB962C8B-B14F-4D97-AF65-F5344CB8AC3E}">
        <p14:creationId xmlns:p14="http://schemas.microsoft.com/office/powerpoint/2010/main" val="21706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AC9C5-B452-ADD3-E972-1B8DF92AFD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11F08DD-8E7E-34C3-4F20-E0C7F0D519B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8728BAA-A77F-05FB-F8D6-B22AE747F4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FC2469E7-316A-0635-8EA0-ED3B34B05DF3}"/>
              </a:ext>
            </a:extLst>
          </p:cNvPr>
          <p:cNvSpPr>
            <a:spLocks noGrp="1"/>
          </p:cNvSpPr>
          <p:nvPr>
            <p:ph type="sldNum" sz="quarter" idx="10"/>
          </p:nvPr>
        </p:nvSpPr>
        <p:spPr/>
        <p:txBody>
          <a:bodyPr/>
          <a:lstStyle/>
          <a:p>
            <a:fld id="{E4CA0656-953B-4112-A430-C0A66E35A52A}" type="slidenum">
              <a:rPr lang="it-IT" smtClean="0"/>
              <a:t>21</a:t>
            </a:fld>
            <a:endParaRPr lang="it-IT"/>
          </a:p>
        </p:txBody>
      </p:sp>
    </p:spTree>
    <p:extLst>
      <p:ext uri="{BB962C8B-B14F-4D97-AF65-F5344CB8AC3E}">
        <p14:creationId xmlns:p14="http://schemas.microsoft.com/office/powerpoint/2010/main" val="649538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E4CA0656-953B-4112-A430-C0A66E35A52A}" type="slidenum">
              <a:rPr lang="it-IT" smtClean="0"/>
              <a:t>23</a:t>
            </a:fld>
            <a:endParaRPr lang="it-IT"/>
          </a:p>
        </p:txBody>
      </p:sp>
    </p:spTree>
    <p:extLst>
      <p:ext uri="{BB962C8B-B14F-4D97-AF65-F5344CB8AC3E}">
        <p14:creationId xmlns:p14="http://schemas.microsoft.com/office/powerpoint/2010/main" val="414967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B715-A9AD-AA49-5F72-EA8930CC04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898F30E-3E40-A50A-7997-159A7D03600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D8F2215-BE0B-9FAB-3170-B7C94250E8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5: for this reason, in obese patient suffering from GERD, laparoscopic gastric by-pass is considered the gold standard.</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6E58AA1C-8539-D18E-FE86-9BAA78E577E0}"/>
              </a:ext>
            </a:extLst>
          </p:cNvPr>
          <p:cNvSpPr>
            <a:spLocks noGrp="1"/>
          </p:cNvSpPr>
          <p:nvPr>
            <p:ph type="sldNum" sz="quarter" idx="10"/>
          </p:nvPr>
        </p:nvSpPr>
        <p:spPr/>
        <p:txBody>
          <a:bodyPr/>
          <a:lstStyle/>
          <a:p>
            <a:fld id="{E4CA0656-953B-4112-A430-C0A66E35A52A}" type="slidenum">
              <a:rPr lang="it-IT" smtClean="0"/>
              <a:t>6</a:t>
            </a:fld>
            <a:endParaRPr lang="it-IT"/>
          </a:p>
        </p:txBody>
      </p:sp>
    </p:spTree>
    <p:extLst>
      <p:ext uri="{BB962C8B-B14F-4D97-AF65-F5344CB8AC3E}">
        <p14:creationId xmlns:p14="http://schemas.microsoft.com/office/powerpoint/2010/main" val="127241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CE2D-BCA9-8818-BE45-EAAF63830F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9D1FCC1-0FDE-E8A2-BBD9-74D98559499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F582F5-3129-8D35-A20F-E5003FC068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5: for this reason, in obese patient suffering from GERD, laparoscopic gastric by-pass is considered the gold standard.</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7A18569F-791B-0965-649B-A1980488E0C4}"/>
              </a:ext>
            </a:extLst>
          </p:cNvPr>
          <p:cNvSpPr>
            <a:spLocks noGrp="1"/>
          </p:cNvSpPr>
          <p:nvPr>
            <p:ph type="sldNum" sz="quarter" idx="10"/>
          </p:nvPr>
        </p:nvSpPr>
        <p:spPr/>
        <p:txBody>
          <a:bodyPr/>
          <a:lstStyle/>
          <a:p>
            <a:fld id="{E4CA0656-953B-4112-A430-C0A66E35A52A}" type="slidenum">
              <a:rPr lang="it-IT" smtClean="0"/>
              <a:t>7</a:t>
            </a:fld>
            <a:endParaRPr lang="it-IT"/>
          </a:p>
        </p:txBody>
      </p:sp>
    </p:spTree>
    <p:extLst>
      <p:ext uri="{BB962C8B-B14F-4D97-AF65-F5344CB8AC3E}">
        <p14:creationId xmlns:p14="http://schemas.microsoft.com/office/powerpoint/2010/main" val="127765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1C9E-9C48-6FD3-5F04-0E46E545A98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211121-09FB-F344-B8FC-49186CA6F4F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9B3952-FD88-BEB3-1F34-824A56751A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5: for this reason, in obese patient suffering from GERD, laparoscopic gastric by-pass is considered the gold standard.</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B09D01E4-1837-F619-7321-ADDEB240F8BF}"/>
              </a:ext>
            </a:extLst>
          </p:cNvPr>
          <p:cNvSpPr>
            <a:spLocks noGrp="1"/>
          </p:cNvSpPr>
          <p:nvPr>
            <p:ph type="sldNum" sz="quarter" idx="10"/>
          </p:nvPr>
        </p:nvSpPr>
        <p:spPr/>
        <p:txBody>
          <a:bodyPr/>
          <a:lstStyle/>
          <a:p>
            <a:fld id="{E4CA0656-953B-4112-A430-C0A66E35A52A}" type="slidenum">
              <a:rPr lang="it-IT" smtClean="0"/>
              <a:t>8</a:t>
            </a:fld>
            <a:endParaRPr lang="it-IT"/>
          </a:p>
        </p:txBody>
      </p:sp>
    </p:spTree>
    <p:extLst>
      <p:ext uri="{BB962C8B-B14F-4D97-AF65-F5344CB8AC3E}">
        <p14:creationId xmlns:p14="http://schemas.microsoft.com/office/powerpoint/2010/main" val="363763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D541-37B6-144E-0E73-94907F59FBF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39E39A9-C090-7B0D-BB24-2CD83924194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8CF960-FF79-C7A7-9669-D5D9D2F4F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5: for this reason, in obese patient suffering from GERD, laparoscopic gastric by-pass is considered the gold standard.</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EBED889A-F20E-67BE-65E2-6CFA622EA384}"/>
              </a:ext>
            </a:extLst>
          </p:cNvPr>
          <p:cNvSpPr>
            <a:spLocks noGrp="1"/>
          </p:cNvSpPr>
          <p:nvPr>
            <p:ph type="sldNum" sz="quarter" idx="10"/>
          </p:nvPr>
        </p:nvSpPr>
        <p:spPr/>
        <p:txBody>
          <a:bodyPr/>
          <a:lstStyle/>
          <a:p>
            <a:fld id="{E4CA0656-953B-4112-A430-C0A66E35A52A}" type="slidenum">
              <a:rPr lang="it-IT" smtClean="0"/>
              <a:t>9</a:t>
            </a:fld>
            <a:endParaRPr lang="it-IT"/>
          </a:p>
        </p:txBody>
      </p:sp>
    </p:spTree>
    <p:extLst>
      <p:ext uri="{BB962C8B-B14F-4D97-AF65-F5344CB8AC3E}">
        <p14:creationId xmlns:p14="http://schemas.microsoft.com/office/powerpoint/2010/main" val="265550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E4CA0656-953B-4112-A430-C0A66E35A52A}" type="slidenum">
              <a:rPr lang="it-IT" smtClean="0"/>
              <a:t>10</a:t>
            </a:fld>
            <a:endParaRPr lang="it-IT"/>
          </a:p>
        </p:txBody>
      </p:sp>
    </p:spTree>
    <p:extLst>
      <p:ext uri="{BB962C8B-B14F-4D97-AF65-F5344CB8AC3E}">
        <p14:creationId xmlns:p14="http://schemas.microsoft.com/office/powerpoint/2010/main" val="194275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A231-363E-92EA-D843-0A7F10850F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465C26C-F28C-4F34-7852-3014C17950F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CD4BF79-5EBB-1549-2069-C850F6DFDB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CC59C20E-971A-CEEE-D9C7-A641E8382B07}"/>
              </a:ext>
            </a:extLst>
          </p:cNvPr>
          <p:cNvSpPr>
            <a:spLocks noGrp="1"/>
          </p:cNvSpPr>
          <p:nvPr>
            <p:ph type="sldNum" sz="quarter" idx="10"/>
          </p:nvPr>
        </p:nvSpPr>
        <p:spPr/>
        <p:txBody>
          <a:bodyPr/>
          <a:lstStyle/>
          <a:p>
            <a:fld id="{E4CA0656-953B-4112-A430-C0A66E35A52A}" type="slidenum">
              <a:rPr lang="it-IT" smtClean="0"/>
              <a:t>11</a:t>
            </a:fld>
            <a:endParaRPr lang="it-IT"/>
          </a:p>
        </p:txBody>
      </p:sp>
    </p:spTree>
    <p:extLst>
      <p:ext uri="{BB962C8B-B14F-4D97-AF65-F5344CB8AC3E}">
        <p14:creationId xmlns:p14="http://schemas.microsoft.com/office/powerpoint/2010/main" val="355510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0F15-3A59-BBBF-B711-53A57495B4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3D41A5F-B6AC-7717-A772-B4CBD8699DC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6D893CB-10A5-BDDA-4277-76B1501C3C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C83C8CEF-F07B-3672-20A5-0DF1CDDD802D}"/>
              </a:ext>
            </a:extLst>
          </p:cNvPr>
          <p:cNvSpPr>
            <a:spLocks noGrp="1"/>
          </p:cNvSpPr>
          <p:nvPr>
            <p:ph type="sldNum" sz="quarter" idx="10"/>
          </p:nvPr>
        </p:nvSpPr>
        <p:spPr/>
        <p:txBody>
          <a:bodyPr/>
          <a:lstStyle/>
          <a:p>
            <a:fld id="{E4CA0656-953B-4112-A430-C0A66E35A52A}" type="slidenum">
              <a:rPr lang="it-IT" smtClean="0"/>
              <a:t>12</a:t>
            </a:fld>
            <a:endParaRPr lang="it-IT"/>
          </a:p>
        </p:txBody>
      </p:sp>
    </p:spTree>
    <p:extLst>
      <p:ext uri="{BB962C8B-B14F-4D97-AF65-F5344CB8AC3E}">
        <p14:creationId xmlns:p14="http://schemas.microsoft.com/office/powerpoint/2010/main" val="3196065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0A2D2-A635-5DCD-EFC5-6F6F34F4E8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9AC977E-03F6-2163-1B8D-B8C6D01BC94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607195E-2E2B-7487-13CF-08E02E4E9C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7: This retrospective monocentric study </a:t>
            </a:r>
            <a:r>
              <a:rPr lang="en-GB" sz="1200" kern="1200" dirty="0" err="1">
                <a:solidFill>
                  <a:schemeClr val="tx1"/>
                </a:solidFill>
                <a:effectLst/>
                <a:latin typeface="+mn-lt"/>
                <a:ea typeface="+mn-ea"/>
                <a:cs typeface="+mn-cs"/>
              </a:rPr>
              <a:t>analyzed</a:t>
            </a:r>
            <a:r>
              <a:rPr lang="en-GB" sz="1200" kern="1200" dirty="0">
                <a:solidFill>
                  <a:schemeClr val="tx1"/>
                </a:solidFill>
                <a:effectLst/>
                <a:latin typeface="+mn-lt"/>
                <a:ea typeface="+mn-ea"/>
                <a:cs typeface="+mn-cs"/>
              </a:rPr>
              <a:t> data from patients who underwent sleeve gastrectomy and Rossetti anti-reflux fundoplication procedure. Over one hundred patients were enrolled in a preliminary pilot study, and other patients were enrolled in two prospective studies, which are still in progress.</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4ADB0EA6-C6A9-6AE2-3A30-309E009B2534}"/>
              </a:ext>
            </a:extLst>
          </p:cNvPr>
          <p:cNvSpPr>
            <a:spLocks noGrp="1"/>
          </p:cNvSpPr>
          <p:nvPr>
            <p:ph type="sldNum" sz="quarter" idx="10"/>
          </p:nvPr>
        </p:nvSpPr>
        <p:spPr/>
        <p:txBody>
          <a:bodyPr/>
          <a:lstStyle/>
          <a:p>
            <a:fld id="{E4CA0656-953B-4112-A430-C0A66E35A52A}" type="slidenum">
              <a:rPr lang="it-IT" smtClean="0"/>
              <a:t>13</a:t>
            </a:fld>
            <a:endParaRPr lang="it-IT"/>
          </a:p>
        </p:txBody>
      </p:sp>
    </p:spTree>
    <p:extLst>
      <p:ext uri="{BB962C8B-B14F-4D97-AF65-F5344CB8AC3E}">
        <p14:creationId xmlns:p14="http://schemas.microsoft.com/office/powerpoint/2010/main" val="309610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27/10/25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2418423A-F070-9E46-5DF3-5FFC12C9860E}"/>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2106DEA2-E3F0-AEEA-6323-A7D380213756}"/>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0E7E95A1-538C-37CE-0423-105154F9F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27/10/25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5" name="Gruppo 4">
            <a:extLst>
              <a:ext uri="{FF2B5EF4-FFF2-40B4-BE49-F238E27FC236}">
                <a16:creationId xmlns:a16="http://schemas.microsoft.com/office/drawing/2014/main" id="{A909E4F4-6E58-4C99-8FCB-E2B2E6880C4E}"/>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AB5AAC35-FC9A-7D6C-E995-70B1B8321543}"/>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B8947C3A-81D2-A03E-7BF6-49FB46C37F0C}"/>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652D582F-91B7-6EB1-B40E-4A6EAD996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5671555F-2DFC-47F0-DBB7-C9D4CFB987A9}"/>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4AC9BAFC-B67E-FCCC-1BBB-B1DE5721C73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90FB7B71-E71A-A43D-D029-E705FD4958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9BC07667-3D77-6EF7-246F-F0E7E9E76BF6}"/>
              </a:ext>
            </a:extLst>
          </p:cNvPr>
          <p:cNvGrpSpPr/>
          <p:nvPr userDrawn="1"/>
        </p:nvGrpSpPr>
        <p:grpSpPr>
          <a:xfrm>
            <a:off x="8166735" y="10622"/>
            <a:ext cx="2857500" cy="6847377"/>
            <a:chOff x="8166735" y="10622"/>
            <a:chExt cx="2857500" cy="6847377"/>
          </a:xfrm>
        </p:grpSpPr>
        <p:sp>
          <p:nvSpPr>
            <p:cNvPr id="6" name="Parallelogramma 14">
              <a:extLst>
                <a:ext uri="{FF2B5EF4-FFF2-40B4-BE49-F238E27FC236}">
                  <a16:creationId xmlns:a16="http://schemas.microsoft.com/office/drawing/2014/main" id="{2B17930C-3847-9F26-27A2-EE4E4A96226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0C724DCC-6C89-226F-7AD0-1226D3E15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27/10/25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8" name="Gruppo 7">
            <a:extLst>
              <a:ext uri="{FF2B5EF4-FFF2-40B4-BE49-F238E27FC236}">
                <a16:creationId xmlns:a16="http://schemas.microsoft.com/office/drawing/2014/main" id="{7EEC3F92-4A54-DA7A-6F17-53A8870AF276}"/>
              </a:ext>
            </a:extLst>
          </p:cNvPr>
          <p:cNvGrpSpPr/>
          <p:nvPr userDrawn="1"/>
        </p:nvGrpSpPr>
        <p:grpSpPr>
          <a:xfrm>
            <a:off x="0" y="6133244"/>
            <a:ext cx="12192000" cy="714133"/>
            <a:chOff x="0" y="6133244"/>
            <a:chExt cx="12192000" cy="714133"/>
          </a:xfrm>
        </p:grpSpPr>
        <p:sp>
          <p:nvSpPr>
            <p:cNvPr id="9" name="Rettangolo 8">
              <a:extLst>
                <a:ext uri="{FF2B5EF4-FFF2-40B4-BE49-F238E27FC236}">
                  <a16:creationId xmlns:a16="http://schemas.microsoft.com/office/drawing/2014/main" id="{4EF7AB09-11A1-55CE-B0F1-2BC1CD44CC8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77A4CEA7-018A-963E-FBCC-C6BED07C874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915ACA79-3695-D739-C1D9-69A5F22B6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FF709F57-FEE0-F7FD-3E3C-251BED19B58E}"/>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EBDD05CD-2E8E-1DD1-6F96-82E2EC0B2BCC}"/>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CD655102-F5D6-949F-E581-D3EC685F6E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grpSp>
        <p:nvGrpSpPr>
          <p:cNvPr id="7" name="Gruppo 6">
            <a:extLst>
              <a:ext uri="{FF2B5EF4-FFF2-40B4-BE49-F238E27FC236}">
                <a16:creationId xmlns:a16="http://schemas.microsoft.com/office/drawing/2014/main" id="{6936F244-16B1-DA2A-F8DF-60F1BC1D65D0}"/>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7A7A9724-8902-6773-83E8-B1DFC2E443E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82D584EA-4D4C-4BA5-C802-26C086B1459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496DF1F4-DD0D-99DD-56BB-201DCBBB5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2B019930-B47E-D329-19C9-7490B828CAD3}"/>
              </a:ext>
            </a:extLst>
          </p:cNvPr>
          <p:cNvGrpSpPr/>
          <p:nvPr userDrawn="1"/>
        </p:nvGrpSpPr>
        <p:grpSpPr>
          <a:xfrm>
            <a:off x="8166735" y="10622"/>
            <a:ext cx="2857500" cy="6847377"/>
            <a:chOff x="8166735" y="10622"/>
            <a:chExt cx="2857500" cy="6847377"/>
          </a:xfrm>
        </p:grpSpPr>
        <p:sp>
          <p:nvSpPr>
            <p:cNvPr id="4" name="Parallelogramma 14">
              <a:extLst>
                <a:ext uri="{FF2B5EF4-FFF2-40B4-BE49-F238E27FC236}">
                  <a16:creationId xmlns:a16="http://schemas.microsoft.com/office/drawing/2014/main" id="{7ECB0B23-A808-1046-6965-3506D9AD56C2}"/>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5" name="Immagine 4">
              <a:extLst>
                <a:ext uri="{FF2B5EF4-FFF2-40B4-BE49-F238E27FC236}">
                  <a16:creationId xmlns:a16="http://schemas.microsoft.com/office/drawing/2014/main" id="{A8D4ED4B-6849-A910-856D-3C32E1F58F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27/10/25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27/10/25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61187"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27/10/25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76840" y="0"/>
            <a:ext cx="153926" cy="6858000"/>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id="{1B49A922-E9AC-864A-C0FD-86D75E2B13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7" y="3841"/>
            <a:ext cx="4881542"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4" name="Gruppo 3">
            <a:extLst>
              <a:ext uri="{FF2B5EF4-FFF2-40B4-BE49-F238E27FC236}">
                <a16:creationId xmlns:a16="http://schemas.microsoft.com/office/drawing/2014/main" id="{3192690B-F0F1-05EE-C428-3AAA2F362F65}"/>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683888F4-0FA7-5D55-0AE0-C664E73F9EA7}"/>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ED9A453-B0F3-88AD-3B39-D56D635EFD98}"/>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98033E15-A12A-6594-130E-80F0CD01F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1CCF69A2-C197-BA82-4951-CA51653F0E51}"/>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C7AFB1F7-9EFC-07A2-E97E-943708F49EC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7D327C5E-9E84-FB89-BB3C-07998D2797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9" name="Gruppo 8">
            <a:extLst>
              <a:ext uri="{FF2B5EF4-FFF2-40B4-BE49-F238E27FC236}">
                <a16:creationId xmlns:a16="http://schemas.microsoft.com/office/drawing/2014/main" id="{D9EA996D-4047-F110-2CA6-C8971FCA83F7}"/>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45484F79-E4D3-53F6-36D8-4C5C0DEE1B9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6" name="Rettangolo 15">
              <a:extLst>
                <a:ext uri="{FF2B5EF4-FFF2-40B4-BE49-F238E27FC236}">
                  <a16:creationId xmlns:a16="http://schemas.microsoft.com/office/drawing/2014/main" id="{7AF5567F-566E-277B-3C1B-A7EC75968769}"/>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7" name="Immagine 16">
              <a:extLst>
                <a:ext uri="{FF2B5EF4-FFF2-40B4-BE49-F238E27FC236}">
                  <a16:creationId xmlns:a16="http://schemas.microsoft.com/office/drawing/2014/main" id="{CEB6C800-DA9E-A4C9-4124-EA632880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27/10/25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4" name="Gruppo 3">
            <a:extLst>
              <a:ext uri="{FF2B5EF4-FFF2-40B4-BE49-F238E27FC236}">
                <a16:creationId xmlns:a16="http://schemas.microsoft.com/office/drawing/2014/main" id="{E34F9DA6-2E1F-35EE-F5BC-AE7D33A64354}"/>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09D3B8B2-D71C-EF3D-506A-2A57F7BD29A1}"/>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A5D1CF0-1D2B-A1C0-45F2-0A6FF78050E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9BE25E09-1F98-F881-F19B-829F52969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27/10/25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5" name="Gruppo 4">
            <a:extLst>
              <a:ext uri="{FF2B5EF4-FFF2-40B4-BE49-F238E27FC236}">
                <a16:creationId xmlns:a16="http://schemas.microsoft.com/office/drawing/2014/main" id="{95A08AA0-3B13-6134-3D6B-3A364C13954C}"/>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6F77EB52-892A-0092-6498-F8B104F1C7A9}"/>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a:extLst>
                <a:ext uri="{FF2B5EF4-FFF2-40B4-BE49-F238E27FC236}">
                  <a16:creationId xmlns:a16="http://schemas.microsoft.com/office/drawing/2014/main" id="{D2A55855-B5DC-CAD4-E6F6-BC1ABAE5E3A5}"/>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B521CE2C-F458-53E6-15A4-3DDF32EA6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27/10/25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7" name="Gruppo 6">
            <a:extLst>
              <a:ext uri="{FF2B5EF4-FFF2-40B4-BE49-F238E27FC236}">
                <a16:creationId xmlns:a16="http://schemas.microsoft.com/office/drawing/2014/main" id="{7C265325-6F9C-85D0-B0E3-B67B79A71EFB}"/>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0F8495D8-D76B-C6E5-2386-59639E58D39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EE2559C6-9DA2-3A38-C40B-D414A5CFA47E}"/>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4AD1E231-96D8-8062-91A5-4288B1B3A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27/10/25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3" name="Gruppo 2">
            <a:extLst>
              <a:ext uri="{FF2B5EF4-FFF2-40B4-BE49-F238E27FC236}">
                <a16:creationId xmlns:a16="http://schemas.microsoft.com/office/drawing/2014/main" id="{C3BF1989-943E-5095-52C1-5D54A4F57E6A}"/>
              </a:ext>
            </a:extLst>
          </p:cNvPr>
          <p:cNvGrpSpPr/>
          <p:nvPr userDrawn="1"/>
        </p:nvGrpSpPr>
        <p:grpSpPr>
          <a:xfrm>
            <a:off x="0" y="6133244"/>
            <a:ext cx="12192000" cy="714133"/>
            <a:chOff x="0" y="6133244"/>
            <a:chExt cx="12192000" cy="714133"/>
          </a:xfrm>
        </p:grpSpPr>
        <p:sp>
          <p:nvSpPr>
            <p:cNvPr id="4" name="Rettangolo 3">
              <a:extLst>
                <a:ext uri="{FF2B5EF4-FFF2-40B4-BE49-F238E27FC236}">
                  <a16:creationId xmlns:a16="http://schemas.microsoft.com/office/drawing/2014/main" id="{3DB00B3A-C73C-FEF7-D0EA-50032E3A0EDB}"/>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5" name="Rettangolo 4">
              <a:extLst>
                <a:ext uri="{FF2B5EF4-FFF2-40B4-BE49-F238E27FC236}">
                  <a16:creationId xmlns:a16="http://schemas.microsoft.com/office/drawing/2014/main" id="{1B142B75-6E1A-3326-7672-BF16E2BEC6CD}"/>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1CDA020C-77E6-4573-D69A-C399851D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19B7BF6A-3EF9-279C-05CD-62BA2EE27242}"/>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D1867750-EA89-EFEA-40CB-4FA8E18FEF5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2" name="Immagine 11">
              <a:extLst>
                <a:ext uri="{FF2B5EF4-FFF2-40B4-BE49-F238E27FC236}">
                  <a16:creationId xmlns:a16="http://schemas.microsoft.com/office/drawing/2014/main" id="{5C1440DD-F731-6E48-65CC-2D288A20D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grpSp>
        <p:nvGrpSpPr>
          <p:cNvPr id="19" name="Gruppo 18">
            <a:extLst>
              <a:ext uri="{FF2B5EF4-FFF2-40B4-BE49-F238E27FC236}">
                <a16:creationId xmlns:a16="http://schemas.microsoft.com/office/drawing/2014/main" id="{6C7DC939-7217-A60C-AAE6-CFC9326765EE}"/>
              </a:ext>
            </a:extLst>
          </p:cNvPr>
          <p:cNvGrpSpPr/>
          <p:nvPr userDrawn="1"/>
        </p:nvGrpSpPr>
        <p:grpSpPr>
          <a:xfrm>
            <a:off x="8166735" y="10623"/>
            <a:ext cx="2857500" cy="6119550"/>
            <a:chOff x="4425159" y="10623"/>
            <a:chExt cx="2857500" cy="611955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425159" y="10623"/>
              <a:ext cx="2857500" cy="6119550"/>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8" name="Immagine 17">
              <a:extLst>
                <a:ext uri="{FF2B5EF4-FFF2-40B4-BE49-F238E27FC236}">
                  <a16:creationId xmlns:a16="http://schemas.microsoft.com/office/drawing/2014/main" id="{DCCC9D6E-2F2B-2AA8-15B1-DBEAB565E1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25164" y="580196"/>
              <a:ext cx="2831281" cy="4929684"/>
            </a:xfrm>
            <a:prstGeom prst="rect">
              <a:avLst/>
            </a:prstGeom>
          </p:spPr>
        </p:pic>
      </p:gr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27/10/25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12" name="Gruppo 11">
            <a:extLst>
              <a:ext uri="{FF2B5EF4-FFF2-40B4-BE49-F238E27FC236}">
                <a16:creationId xmlns:a16="http://schemas.microsoft.com/office/drawing/2014/main" id="{E5BF0961-A70C-D79A-DF8E-DE4FF7A0A45D}"/>
              </a:ext>
            </a:extLst>
          </p:cNvPr>
          <p:cNvGrpSpPr/>
          <p:nvPr userDrawn="1"/>
        </p:nvGrpSpPr>
        <p:grpSpPr>
          <a:xfrm>
            <a:off x="8166735" y="10622"/>
            <a:ext cx="2857500" cy="6847377"/>
            <a:chOff x="8166735" y="10622"/>
            <a:chExt cx="2857500" cy="6847377"/>
          </a:xfrm>
        </p:grpSpPr>
        <p:sp>
          <p:nvSpPr>
            <p:cNvPr id="9" name="Parallelogramma 14">
              <a:extLst>
                <a:ext uri="{FF2B5EF4-FFF2-40B4-BE49-F238E27FC236}">
                  <a16:creationId xmlns:a16="http://schemas.microsoft.com/office/drawing/2014/main" id="{F0532277-D603-17CA-7706-8AFB3C60BD4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0" name="Immagine 9">
              <a:extLst>
                <a:ext uri="{FF2B5EF4-FFF2-40B4-BE49-F238E27FC236}">
                  <a16:creationId xmlns:a16="http://schemas.microsoft.com/office/drawing/2014/main" id="{D65EBDA1-EBE9-0CCF-A58A-C842DB8BEEBA}"/>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114925" y="3142926"/>
            <a:ext cx="7077075" cy="1279652"/>
          </a:xfrm>
        </p:spPr>
        <p:txBody>
          <a:bodyPr>
            <a:normAutofit/>
          </a:bodyPr>
          <a:lstStyle/>
          <a:p>
            <a:pPr algn="ctr"/>
            <a:r>
              <a:rPr lang="it-IT" sz="4000" dirty="0"/>
              <a:t>SLEEVE E FUNDOPLICATIO. RATIONALE DI UN SUCCESSO (?) </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364480" y="4288596"/>
            <a:ext cx="6553200" cy="2438982"/>
          </a:xfrm>
        </p:spPr>
        <p:txBody>
          <a:bodyPr>
            <a:noAutofit/>
          </a:bodyPr>
          <a:lstStyle/>
          <a:p>
            <a:pPr algn="ctr"/>
            <a:r>
              <a:rPr lang="it-IT" sz="2000" b="1" dirty="0">
                <a:solidFill>
                  <a:srgbClr val="E79130"/>
                </a:solidFill>
              </a:rPr>
              <a:t>M UCCELLI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Chirurgia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Generale ed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Oncologica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Centro di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Chirurgia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Laparoscopica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Avanzata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Centro di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Chirurgia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dell’Obesità</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Policlinico San Marco – GSD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Zingonia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(BG) – 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Università Vita-Salute San Raffaele Milano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cap="none" spc="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Direttore</a:t>
            </a:r>
            <a:r>
              <a:rPr lang="en-US" sz="2000" cap="none" spc="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S. </a:t>
            </a:r>
            <a:r>
              <a:rPr lang="en-US" sz="2000" cap="none" spc="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Olmi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endParaRPr lang="it-IT" sz="2000" b="1" dirty="0">
              <a:solidFill>
                <a:srgbClr val="E79130"/>
              </a:solidFill>
            </a:endParaRPr>
          </a:p>
        </p:txBody>
      </p:sp>
      <p:pic>
        <p:nvPicPr>
          <p:cNvPr id="5" name="Immagine 4" descr="Immagine che contiene testo, schermata, software, Sito Web&#10;&#10;Il contenuto generato dall'IA potrebbe non essere corretto.">
            <a:extLst>
              <a:ext uri="{FF2B5EF4-FFF2-40B4-BE49-F238E27FC236}">
                <a16:creationId xmlns:a16="http://schemas.microsoft.com/office/drawing/2014/main" id="{2163707E-2851-2AC8-2908-2B25E3D59B03}"/>
              </a:ext>
            </a:extLst>
          </p:cNvPr>
          <p:cNvPicPr>
            <a:picLocks noChangeAspect="1"/>
          </p:cNvPicPr>
          <p:nvPr/>
        </p:nvPicPr>
        <p:blipFill>
          <a:blip r:embed="rId2">
            <a:extLst>
              <a:ext uri="{28A0092B-C50C-407E-A947-70E740481C1C}">
                <a14:useLocalDpi xmlns:a14="http://schemas.microsoft.com/office/drawing/2010/main" val="0"/>
              </a:ext>
            </a:extLst>
          </a:blip>
          <a:srcRect l="33777" t="23841" r="35651" b="67641"/>
          <a:stretch>
            <a:fillRect/>
          </a:stretch>
        </p:blipFill>
        <p:spPr>
          <a:xfrm>
            <a:off x="5114925" y="0"/>
            <a:ext cx="7103031" cy="1279652"/>
          </a:xfrm>
          <a:prstGeom prst="rect">
            <a:avLst/>
          </a:prstGeom>
        </p:spPr>
      </p:pic>
      <p:pic>
        <p:nvPicPr>
          <p:cNvPr id="6" name="Immagine 5">
            <a:extLst>
              <a:ext uri="{FF2B5EF4-FFF2-40B4-BE49-F238E27FC236}">
                <a16:creationId xmlns:a16="http://schemas.microsoft.com/office/drawing/2014/main" id="{349E3D9F-2144-C9DA-B392-C7EECFA65A86}"/>
              </a:ext>
            </a:extLst>
          </p:cNvPr>
          <p:cNvPicPr>
            <a:picLocks noChangeAspect="1"/>
          </p:cNvPicPr>
          <p:nvPr/>
        </p:nvPicPr>
        <p:blipFill rotWithShape="1">
          <a:blip r:embed="rId3">
            <a:extLst>
              <a:ext uri="{28A0092B-C50C-407E-A947-70E740481C1C}">
                <a14:useLocalDpi xmlns:a14="http://schemas.microsoft.com/office/drawing/2010/main" val="0"/>
              </a:ext>
            </a:extLst>
          </a:blip>
          <a:srcRect l="16424" t="15999" r="11520" b="29671"/>
          <a:stretch/>
        </p:blipFill>
        <p:spPr>
          <a:xfrm>
            <a:off x="5114924" y="1279652"/>
            <a:ext cx="7077075" cy="1714885"/>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F6A4297-D349-4385-8C3F-C5F1AE98AAD2}"/>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794C37B2-FDA6-445A-9A72-376CA3344831}"/>
              </a:ext>
            </a:extLst>
          </p:cNvPr>
          <p:cNvSpPr>
            <a:spLocks noGrp="1"/>
          </p:cNvSpPr>
          <p:nvPr>
            <p:ph type="sldNum" sz="quarter" idx="12"/>
          </p:nvPr>
        </p:nvSpPr>
        <p:spPr/>
        <p:txBody>
          <a:bodyPr/>
          <a:lstStyle/>
          <a:p>
            <a:fld id="{9EB5E2F4-2909-4C9F-A1F1-B182957AED20}" type="slidenum">
              <a:rPr lang="it-IT" smtClean="0"/>
              <a:t>10</a:t>
            </a:fld>
            <a:endParaRPr lang="it-IT"/>
          </a:p>
        </p:txBody>
      </p:sp>
      <p:sp>
        <p:nvSpPr>
          <p:cNvPr id="5" name="CasellaDiTesto 4">
            <a:extLst>
              <a:ext uri="{FF2B5EF4-FFF2-40B4-BE49-F238E27FC236}">
                <a16:creationId xmlns:a16="http://schemas.microsoft.com/office/drawing/2014/main" id="{6D75793F-51D0-09CD-C5DF-C4317C8CE8DC}"/>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13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9CC1-C495-4991-339B-517B9FD71A69}"/>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2CDA6B7E-D627-E4B0-B9E9-1C5658EB4526}"/>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B5DA9E6A-DDC9-81EF-ED4D-03BAD15F350B}"/>
              </a:ext>
            </a:extLst>
          </p:cNvPr>
          <p:cNvSpPr>
            <a:spLocks noGrp="1"/>
          </p:cNvSpPr>
          <p:nvPr>
            <p:ph type="sldNum" sz="quarter" idx="12"/>
          </p:nvPr>
        </p:nvSpPr>
        <p:spPr/>
        <p:txBody>
          <a:bodyPr/>
          <a:lstStyle/>
          <a:p>
            <a:fld id="{9EB5E2F4-2909-4C9F-A1F1-B182957AED20}" type="slidenum">
              <a:rPr lang="it-IT" smtClean="0"/>
              <a:t>11</a:t>
            </a:fld>
            <a:endParaRPr lang="it-IT"/>
          </a:p>
        </p:txBody>
      </p:sp>
      <p:sp>
        <p:nvSpPr>
          <p:cNvPr id="5" name="CasellaDiTesto 4">
            <a:extLst>
              <a:ext uri="{FF2B5EF4-FFF2-40B4-BE49-F238E27FC236}">
                <a16:creationId xmlns:a16="http://schemas.microsoft.com/office/drawing/2014/main" id="{CEAA0AD5-D655-A532-F605-09F726289C27}"/>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8ABF4F22-F00D-13AC-6233-9708F84F56B6}"/>
              </a:ext>
            </a:extLst>
          </p:cNvPr>
          <p:cNvSpPr/>
          <p:nvPr/>
        </p:nvSpPr>
        <p:spPr>
          <a:xfrm>
            <a:off x="49455" y="1719875"/>
            <a:ext cx="12013358" cy="861774"/>
          </a:xfrm>
          <a:prstGeom prst="rect">
            <a:avLst/>
          </a:prstGeom>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Fundoplicatio</a:t>
            </a:r>
            <a:r>
              <a:rPr lang="en-US" sz="2500" dirty="0">
                <a:latin typeface="Times New Roman" panose="02020603050405020304" pitchFamily="18" charset="0"/>
                <a:cs typeface="Times New Roman" panose="02020603050405020304" pitchFamily="18" charset="0"/>
              </a:rPr>
              <a:t> di piccolo </a:t>
            </a:r>
            <a:r>
              <a:rPr lang="en-US" sz="2500" dirty="0" err="1">
                <a:latin typeface="Times New Roman" panose="02020603050405020304" pitchFamily="18" charset="0"/>
                <a:cs typeface="Times New Roman" panose="02020603050405020304" pitchFamily="18" charset="0"/>
              </a:rPr>
              <a:t>dimensioni</a:t>
            </a:r>
            <a:r>
              <a:rPr lang="en-US" sz="2500" dirty="0">
                <a:latin typeface="Times New Roman" panose="02020603050405020304" pitchFamily="18" charset="0"/>
                <a:cs typeface="Times New Roman" panose="02020603050405020304" pitchFamily="18" charset="0"/>
              </a:rPr>
              <a:t> (circa 2 cm)</a:t>
            </a:r>
          </a:p>
          <a:p>
            <a:pPr algn="ctr"/>
            <a:r>
              <a:rPr lang="en-US" sz="2500" dirty="0" err="1">
                <a:latin typeface="Times New Roman" panose="02020603050405020304" pitchFamily="18" charset="0"/>
                <a:cs typeface="Times New Roman" panose="02020603050405020304" pitchFamily="18" charset="0"/>
              </a:rPr>
              <a:t>Confezionata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utilizzando</a:t>
            </a:r>
            <a:r>
              <a:rPr lang="en-US" sz="2500" dirty="0">
                <a:latin typeface="Times New Roman" panose="02020603050405020304" pitchFamily="18" charset="0"/>
                <a:cs typeface="Times New Roman" panose="02020603050405020304" pitchFamily="18" charset="0"/>
              </a:rPr>
              <a:t> una minima </a:t>
            </a:r>
            <a:r>
              <a:rPr lang="en-US" sz="2500" dirty="0" err="1">
                <a:latin typeface="Times New Roman" panose="02020603050405020304" pitchFamily="18" charset="0"/>
                <a:cs typeface="Times New Roman" panose="02020603050405020304" pitchFamily="18" charset="0"/>
              </a:rPr>
              <a:t>porzione</a:t>
            </a:r>
            <a:r>
              <a:rPr lang="en-US" sz="2500" dirty="0">
                <a:latin typeface="Times New Roman" panose="02020603050405020304" pitchFamily="18" charset="0"/>
                <a:cs typeface="Times New Roman" panose="02020603050405020304" pitchFamily="18" charset="0"/>
              </a:rPr>
              <a:t> del </a:t>
            </a:r>
            <a:r>
              <a:rPr lang="en-US" sz="2500" dirty="0" err="1">
                <a:latin typeface="Times New Roman" panose="02020603050405020304" pitchFamily="18" charset="0"/>
                <a:cs typeface="Times New Roman" panose="02020603050405020304" pitchFamily="18" charset="0"/>
              </a:rPr>
              <a:t>fondo</a:t>
            </a:r>
            <a:endParaRPr lang="en-US" sz="2500" dirty="0">
              <a:latin typeface="Times New Roman" panose="02020603050405020304" pitchFamily="18" charset="0"/>
              <a:cs typeface="Times New Roman" panose="02020603050405020304" pitchFamily="18" charset="0"/>
            </a:endParaRPr>
          </a:p>
        </p:txBody>
      </p:sp>
      <p:sp>
        <p:nvSpPr>
          <p:cNvPr id="7" name="Freccia angolare in su 6">
            <a:extLst>
              <a:ext uri="{FF2B5EF4-FFF2-40B4-BE49-F238E27FC236}">
                <a16:creationId xmlns:a16="http://schemas.microsoft.com/office/drawing/2014/main" id="{32192349-C640-75BA-8C17-31156D83A05A}"/>
              </a:ext>
            </a:extLst>
          </p:cNvPr>
          <p:cNvSpPr/>
          <p:nvPr/>
        </p:nvSpPr>
        <p:spPr>
          <a:xfrm rot="10800000">
            <a:off x="1885950" y="1914525"/>
            <a:ext cx="1033096" cy="920859"/>
          </a:xfrm>
          <a:prstGeom prst="bentUpArrow">
            <a:avLst>
              <a:gd name="adj1" fmla="val 14642"/>
              <a:gd name="adj2" fmla="val 25000"/>
              <a:gd name="adj3" fmla="val 267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8" name="Freccia angolare in su 7">
            <a:extLst>
              <a:ext uri="{FF2B5EF4-FFF2-40B4-BE49-F238E27FC236}">
                <a16:creationId xmlns:a16="http://schemas.microsoft.com/office/drawing/2014/main" id="{0507AFD2-945D-0002-D18A-B0192AE67A25}"/>
              </a:ext>
            </a:extLst>
          </p:cNvPr>
          <p:cNvSpPr/>
          <p:nvPr/>
        </p:nvSpPr>
        <p:spPr>
          <a:xfrm rot="10800000" flipH="1">
            <a:off x="9706707" y="2314575"/>
            <a:ext cx="772131" cy="651794"/>
          </a:xfrm>
          <a:prstGeom prst="bentUpArrow">
            <a:avLst>
              <a:gd name="adj1" fmla="val 26258"/>
              <a:gd name="adj2" fmla="val 25000"/>
              <a:gd name="adj3" fmla="val 267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9" name="Segnaposto numero diapositiva 7">
            <a:extLst>
              <a:ext uri="{FF2B5EF4-FFF2-40B4-BE49-F238E27FC236}">
                <a16:creationId xmlns:a16="http://schemas.microsoft.com/office/drawing/2014/main" id="{1B4FE680-5AD4-3838-CEF2-A4DE7ECBD39D}"/>
              </a:ext>
            </a:extLst>
          </p:cNvPr>
          <p:cNvSpPr txBox="1">
            <a:spLocks/>
          </p:cNvSpPr>
          <p:nvPr/>
        </p:nvSpPr>
        <p:spPr>
          <a:xfrm>
            <a:off x="8610600" y="6356350"/>
            <a:ext cx="2743200" cy="365125"/>
          </a:xfrm>
          <a:prstGeom prst="rect">
            <a:avLst/>
          </a:prstGeom>
        </p:spPr>
        <p:txBody>
          <a:bodyPr vert="horz" lIns="91440" tIns="45720" rIns="91440" bIns="45720" rtlCol="0" anchor="ctr"/>
          <a:lstStyle>
            <a:defPPr rtl="0">
              <a:defRPr lang="it-it"/>
            </a:defPPr>
            <a:lvl1pPr marL="0" algn="r" defTabSz="914400" rtl="0" eaLnBrk="1" latinLnBrk="0" hangingPunct="1">
              <a:defRPr sz="105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B5E2F4-2909-4C9F-A1F1-B182957AED20}" type="slidenum">
              <a:rPr lang="it-IT" smtClean="0"/>
              <a:pPr/>
              <a:t>11</a:t>
            </a:fld>
            <a:endParaRPr lang="it-IT"/>
          </a:p>
        </p:txBody>
      </p:sp>
      <p:pic>
        <p:nvPicPr>
          <p:cNvPr id="10" name="Immagine 9" descr="Immagine che contiene interni, tavolo&#10;&#10;Descrizione generata automaticamente">
            <a:extLst>
              <a:ext uri="{FF2B5EF4-FFF2-40B4-BE49-F238E27FC236}">
                <a16:creationId xmlns:a16="http://schemas.microsoft.com/office/drawing/2014/main" id="{AEA237A5-2664-0BB3-EF19-DB88B1B1E1A5}"/>
              </a:ext>
            </a:extLst>
          </p:cNvPr>
          <p:cNvPicPr>
            <a:picLocks noChangeAspect="1"/>
          </p:cNvPicPr>
          <p:nvPr/>
        </p:nvPicPr>
        <p:blipFill rotWithShape="1">
          <a:blip r:embed="rId3">
            <a:extLst>
              <a:ext uri="{28A0092B-C50C-407E-A947-70E740481C1C}">
                <a14:useLocalDpi xmlns:a14="http://schemas.microsoft.com/office/drawing/2010/main" val="0"/>
              </a:ext>
            </a:extLst>
          </a:blip>
          <a:srcRect b="59097"/>
          <a:stretch/>
        </p:blipFill>
        <p:spPr>
          <a:xfrm>
            <a:off x="331241" y="2940073"/>
            <a:ext cx="4780835" cy="3416277"/>
          </a:xfrm>
          <a:prstGeom prst="rect">
            <a:avLst/>
          </a:prstGeom>
          <a:ln w="28575">
            <a:solidFill>
              <a:srgbClr val="FF0000"/>
            </a:solidFill>
          </a:ln>
        </p:spPr>
      </p:pic>
      <p:pic>
        <p:nvPicPr>
          <p:cNvPr id="11" name="Immagine 10" descr="Immagine che contiene interni, tavolo&#10;&#10;Descrizione generata automaticamente">
            <a:extLst>
              <a:ext uri="{FF2B5EF4-FFF2-40B4-BE49-F238E27FC236}">
                <a16:creationId xmlns:a16="http://schemas.microsoft.com/office/drawing/2014/main" id="{6BB8552F-9443-3A06-AC5D-A7D9825BD195}"/>
              </a:ext>
            </a:extLst>
          </p:cNvPr>
          <p:cNvPicPr>
            <a:picLocks noChangeAspect="1"/>
          </p:cNvPicPr>
          <p:nvPr/>
        </p:nvPicPr>
        <p:blipFill rotWithShape="1">
          <a:blip r:embed="rId3">
            <a:extLst>
              <a:ext uri="{28A0092B-C50C-407E-A947-70E740481C1C}">
                <a14:useLocalDpi xmlns:a14="http://schemas.microsoft.com/office/drawing/2010/main" val="0"/>
              </a:ext>
            </a:extLst>
          </a:blip>
          <a:srcRect b="59097"/>
          <a:stretch/>
        </p:blipFill>
        <p:spPr>
          <a:xfrm>
            <a:off x="7146608" y="3072760"/>
            <a:ext cx="4515570" cy="3283590"/>
          </a:xfrm>
          <a:prstGeom prst="rect">
            <a:avLst/>
          </a:prstGeom>
          <a:ln w="28575">
            <a:solidFill>
              <a:srgbClr val="FF0000"/>
            </a:solidFill>
          </a:ln>
        </p:spPr>
      </p:pic>
      <p:cxnSp>
        <p:nvCxnSpPr>
          <p:cNvPr id="12" name="Connettore 2 5">
            <a:extLst>
              <a:ext uri="{FF2B5EF4-FFF2-40B4-BE49-F238E27FC236}">
                <a16:creationId xmlns:a16="http://schemas.microsoft.com/office/drawing/2014/main" id="{0220C50E-5F39-F3D0-C1CD-6A04F2DA7AA8}"/>
              </a:ext>
            </a:extLst>
          </p:cNvPr>
          <p:cNvCxnSpPr/>
          <p:nvPr/>
        </p:nvCxnSpPr>
        <p:spPr>
          <a:xfrm flipV="1">
            <a:off x="3097452" y="3985672"/>
            <a:ext cx="133224" cy="926512"/>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E7907100-60D2-865E-1F36-DFC28CE19666}"/>
              </a:ext>
            </a:extLst>
          </p:cNvPr>
          <p:cNvCxnSpPr/>
          <p:nvPr/>
        </p:nvCxnSpPr>
        <p:spPr>
          <a:xfrm flipH="1" flipV="1">
            <a:off x="10209791" y="4014882"/>
            <a:ext cx="102945" cy="1913579"/>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CFC0F768-BCA2-1273-03AE-558D128DA2C8}"/>
              </a:ext>
            </a:extLst>
          </p:cNvPr>
          <p:cNvSpPr/>
          <p:nvPr/>
        </p:nvSpPr>
        <p:spPr>
          <a:xfrm>
            <a:off x="3540524" y="466023"/>
            <a:ext cx="5110951" cy="1246495"/>
          </a:xfrm>
          <a:prstGeom prst="rect">
            <a:avLst/>
          </a:prstGeom>
        </p:spPr>
        <p:txBody>
          <a:bodyPr wrap="square">
            <a:spAutoFit/>
          </a:bodyPr>
          <a:lstStyle/>
          <a:p>
            <a:pPr algn="ctr"/>
            <a:r>
              <a:rPr lang="en-US" sz="2500" dirty="0">
                <a:latin typeface="Times New Roman" panose="02020603050405020304" pitchFamily="18" charset="0"/>
                <a:cs typeface="Times New Roman" panose="02020603050405020304" pitchFamily="18" charset="0"/>
              </a:rPr>
              <a:t>One-step combined surgery:</a:t>
            </a:r>
          </a:p>
          <a:p>
            <a:pPr marL="342900" indent="-342900" algn="ctr">
              <a:buFontTx/>
              <a:buChar char="-"/>
            </a:pPr>
            <a:r>
              <a:rPr lang="en-US" sz="2500" dirty="0">
                <a:latin typeface="Times New Roman" panose="02020603050405020304" pitchFamily="18" charset="0"/>
                <a:cs typeface="Times New Roman" panose="02020603050405020304" pitchFamily="18" charset="0"/>
              </a:rPr>
              <a:t>Sleeve gastrectomy</a:t>
            </a:r>
          </a:p>
          <a:p>
            <a:pPr marL="342900" indent="-342900" algn="ctr">
              <a:buFontTx/>
              <a:buChar char="-"/>
            </a:pPr>
            <a:r>
              <a:rPr lang="en-US" sz="2500" dirty="0" err="1">
                <a:latin typeface="Times New Roman" panose="02020603050405020304" pitchFamily="18" charset="0"/>
                <a:cs typeface="Times New Roman" panose="02020603050405020304" pitchFamily="18" charset="0"/>
              </a:rPr>
              <a:t>Fundoplicatio</a:t>
            </a:r>
            <a:r>
              <a:rPr lang="en-US" sz="2500" dirty="0">
                <a:latin typeface="Times New Roman" panose="02020603050405020304" pitchFamily="18" charset="0"/>
                <a:cs typeface="Times New Roman" panose="02020603050405020304" pitchFamily="18" charset="0"/>
              </a:rPr>
              <a:t> sec. Rossetti</a:t>
            </a:r>
          </a:p>
        </p:txBody>
      </p:sp>
      <p:pic>
        <p:nvPicPr>
          <p:cNvPr id="15" name="Immagine 14" descr="Immagine che contiene interni, musica&#10;&#10;Descrizione generata con affidabilità elevata">
            <a:extLst>
              <a:ext uri="{FF2B5EF4-FFF2-40B4-BE49-F238E27FC236}">
                <a16:creationId xmlns:a16="http://schemas.microsoft.com/office/drawing/2014/main" id="{E9892E76-857B-55A2-DA0F-202295128171}"/>
              </a:ext>
            </a:extLst>
          </p:cNvPr>
          <p:cNvPicPr>
            <a:picLocks noChangeAspect="1"/>
          </p:cNvPicPr>
          <p:nvPr/>
        </p:nvPicPr>
        <p:blipFill rotWithShape="1">
          <a:blip r:embed="rId4">
            <a:extLst>
              <a:ext uri="{28A0092B-C50C-407E-A947-70E740481C1C}">
                <a14:useLocalDpi xmlns:a14="http://schemas.microsoft.com/office/drawing/2010/main" val="0"/>
              </a:ext>
            </a:extLst>
          </a:blip>
          <a:srcRect l="13332" t="7889" r="11916" b="3667"/>
          <a:stretch/>
        </p:blipFill>
        <p:spPr>
          <a:xfrm>
            <a:off x="3836070" y="2743705"/>
            <a:ext cx="4292317" cy="3809012"/>
          </a:xfrm>
          <a:prstGeom prst="rect">
            <a:avLst/>
          </a:prstGeom>
          <a:ln w="38100">
            <a:solidFill>
              <a:srgbClr val="FF0000"/>
            </a:solidFill>
          </a:ln>
        </p:spPr>
      </p:pic>
      <p:sp>
        <p:nvSpPr>
          <p:cNvPr id="18" name="Ovale 17">
            <a:extLst>
              <a:ext uri="{FF2B5EF4-FFF2-40B4-BE49-F238E27FC236}">
                <a16:creationId xmlns:a16="http://schemas.microsoft.com/office/drawing/2014/main" id="{01013523-5BB6-C6D2-13EC-1262CFD3A384}"/>
              </a:ext>
            </a:extLst>
          </p:cNvPr>
          <p:cNvSpPr/>
          <p:nvPr/>
        </p:nvSpPr>
        <p:spPr>
          <a:xfrm>
            <a:off x="84573" y="657215"/>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914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5CD8E-2C89-ECCE-7413-9764A12DBEFF}"/>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479E17DC-423C-B982-8B12-2ED8E426C36D}"/>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674C5179-3398-7E36-5728-B73FA9351989}"/>
              </a:ext>
            </a:extLst>
          </p:cNvPr>
          <p:cNvSpPr>
            <a:spLocks noGrp="1"/>
          </p:cNvSpPr>
          <p:nvPr>
            <p:ph type="sldNum" sz="quarter" idx="12"/>
          </p:nvPr>
        </p:nvSpPr>
        <p:spPr/>
        <p:txBody>
          <a:bodyPr/>
          <a:lstStyle/>
          <a:p>
            <a:fld id="{9EB5E2F4-2909-4C9F-A1F1-B182957AED20}" type="slidenum">
              <a:rPr lang="it-IT" smtClean="0"/>
              <a:t>12</a:t>
            </a:fld>
            <a:endParaRPr lang="it-IT"/>
          </a:p>
        </p:txBody>
      </p:sp>
      <p:sp>
        <p:nvSpPr>
          <p:cNvPr id="5" name="CasellaDiTesto 4">
            <a:extLst>
              <a:ext uri="{FF2B5EF4-FFF2-40B4-BE49-F238E27FC236}">
                <a16:creationId xmlns:a16="http://schemas.microsoft.com/office/drawing/2014/main" id="{D1D4AC0A-C761-61D6-78E7-696C694B9211}"/>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pic>
        <p:nvPicPr>
          <p:cNvPr id="6" name="Immagine 5" descr="Immagine che contiene testo&#10;&#10;Descrizione generata automaticamente">
            <a:extLst>
              <a:ext uri="{FF2B5EF4-FFF2-40B4-BE49-F238E27FC236}">
                <a16:creationId xmlns:a16="http://schemas.microsoft.com/office/drawing/2014/main" id="{106EBC4B-E80C-45FF-08ED-1B0EB7677910}"/>
              </a:ext>
            </a:extLst>
          </p:cNvPr>
          <p:cNvPicPr>
            <a:picLocks noChangeAspect="1"/>
          </p:cNvPicPr>
          <p:nvPr/>
        </p:nvPicPr>
        <p:blipFill>
          <a:blip r:embed="rId3"/>
          <a:stretch>
            <a:fillRect/>
          </a:stretch>
        </p:blipFill>
        <p:spPr>
          <a:xfrm>
            <a:off x="176344" y="707120"/>
            <a:ext cx="4032974" cy="1362163"/>
          </a:xfrm>
          <a:prstGeom prst="rect">
            <a:avLst/>
          </a:prstGeom>
        </p:spPr>
      </p:pic>
      <p:pic>
        <p:nvPicPr>
          <p:cNvPr id="7" name="Immagine 6">
            <a:extLst>
              <a:ext uri="{FF2B5EF4-FFF2-40B4-BE49-F238E27FC236}">
                <a16:creationId xmlns:a16="http://schemas.microsoft.com/office/drawing/2014/main" id="{2E83C9EB-1D0F-FD18-B654-D661CD387C88}"/>
              </a:ext>
            </a:extLst>
          </p:cNvPr>
          <p:cNvPicPr>
            <a:picLocks noChangeAspect="1"/>
          </p:cNvPicPr>
          <p:nvPr/>
        </p:nvPicPr>
        <p:blipFill>
          <a:blip r:embed="rId4"/>
          <a:stretch>
            <a:fillRect/>
          </a:stretch>
        </p:blipFill>
        <p:spPr>
          <a:xfrm>
            <a:off x="3854239" y="1568045"/>
            <a:ext cx="3806248" cy="2757053"/>
          </a:xfrm>
          <a:prstGeom prst="rect">
            <a:avLst/>
          </a:prstGeom>
          <a:ln>
            <a:solidFill>
              <a:schemeClr val="accent1"/>
            </a:solidFill>
          </a:ln>
        </p:spPr>
      </p:pic>
      <p:pic>
        <p:nvPicPr>
          <p:cNvPr id="8" name="Immagine 7">
            <a:extLst>
              <a:ext uri="{FF2B5EF4-FFF2-40B4-BE49-F238E27FC236}">
                <a16:creationId xmlns:a16="http://schemas.microsoft.com/office/drawing/2014/main" id="{07AA6551-EEB7-A9E6-9469-52A23FC89C52}"/>
              </a:ext>
            </a:extLst>
          </p:cNvPr>
          <p:cNvPicPr/>
          <p:nvPr/>
        </p:nvPicPr>
        <p:blipFill rotWithShape="1">
          <a:blip r:embed="rId5">
            <a:extLst>
              <a:ext uri="{28A0092B-C50C-407E-A947-70E740481C1C}">
                <a14:useLocalDpi xmlns:a14="http://schemas.microsoft.com/office/drawing/2010/main" val="0"/>
              </a:ext>
            </a:extLst>
          </a:blip>
          <a:srcRect l="2122" t="3151" r="2505" b="3733"/>
          <a:stretch/>
        </p:blipFill>
        <p:spPr bwMode="auto">
          <a:xfrm>
            <a:off x="370324" y="4325098"/>
            <a:ext cx="4605454" cy="2486865"/>
          </a:xfrm>
          <a:prstGeom prst="rect">
            <a:avLst/>
          </a:prstGeom>
          <a:noFill/>
          <a:ln w="28575">
            <a:solidFill>
              <a:srgbClr val="FFE6DF"/>
            </a:solidFill>
          </a:ln>
        </p:spPr>
      </p:pic>
      <p:graphicFrame>
        <p:nvGraphicFramePr>
          <p:cNvPr id="9" name="Grafico 8">
            <a:extLst>
              <a:ext uri="{FF2B5EF4-FFF2-40B4-BE49-F238E27FC236}">
                <a16:creationId xmlns:a16="http://schemas.microsoft.com/office/drawing/2014/main" id="{B3A3B4A6-6CF8-4F3C-5B76-0DD2D9A67858}"/>
              </a:ext>
            </a:extLst>
          </p:cNvPr>
          <p:cNvGraphicFramePr>
            <a:graphicFrameLocks/>
          </p:cNvGraphicFramePr>
          <p:nvPr>
            <p:extLst>
              <p:ext uri="{D42A27DB-BD31-4B8C-83A1-F6EECF244321}">
                <p14:modId xmlns:p14="http://schemas.microsoft.com/office/powerpoint/2010/main" val="877880591"/>
              </p:ext>
            </p:extLst>
          </p:nvPr>
        </p:nvGraphicFramePr>
        <p:xfrm>
          <a:off x="7734075" y="1596240"/>
          <a:ext cx="4400776" cy="2033869"/>
        </p:xfrm>
        <a:graphic>
          <a:graphicData uri="http://schemas.openxmlformats.org/drawingml/2006/chart">
            <c:chart xmlns:c="http://schemas.openxmlformats.org/drawingml/2006/chart" xmlns:r="http://schemas.openxmlformats.org/officeDocument/2006/relationships" r:id="rId6"/>
          </a:graphicData>
        </a:graphic>
      </p:graphicFrame>
      <p:pic>
        <p:nvPicPr>
          <p:cNvPr id="10" name="Immagine 9">
            <a:extLst>
              <a:ext uri="{FF2B5EF4-FFF2-40B4-BE49-F238E27FC236}">
                <a16:creationId xmlns:a16="http://schemas.microsoft.com/office/drawing/2014/main" id="{D0403634-6D3B-8C41-256E-B5DDDB372294}"/>
              </a:ext>
            </a:extLst>
          </p:cNvPr>
          <p:cNvPicPr>
            <a:picLocks noChangeAspect="1"/>
          </p:cNvPicPr>
          <p:nvPr/>
        </p:nvPicPr>
        <p:blipFill>
          <a:blip r:embed="rId7"/>
          <a:stretch>
            <a:fillRect/>
          </a:stretch>
        </p:blipFill>
        <p:spPr>
          <a:xfrm>
            <a:off x="5049366" y="4234415"/>
            <a:ext cx="3425721" cy="2607398"/>
          </a:xfrm>
          <a:prstGeom prst="rect">
            <a:avLst/>
          </a:prstGeom>
        </p:spPr>
      </p:pic>
      <p:pic>
        <p:nvPicPr>
          <p:cNvPr id="11" name="Immagine 10">
            <a:extLst>
              <a:ext uri="{FF2B5EF4-FFF2-40B4-BE49-F238E27FC236}">
                <a16:creationId xmlns:a16="http://schemas.microsoft.com/office/drawing/2014/main" id="{667929D0-FAE6-4A2B-4D2A-E37D8881EC75}"/>
              </a:ext>
            </a:extLst>
          </p:cNvPr>
          <p:cNvPicPr>
            <a:picLocks noChangeAspect="1"/>
          </p:cNvPicPr>
          <p:nvPr/>
        </p:nvPicPr>
        <p:blipFill>
          <a:blip r:embed="rId8"/>
          <a:stretch>
            <a:fillRect/>
          </a:stretch>
        </p:blipFill>
        <p:spPr>
          <a:xfrm>
            <a:off x="8548675" y="4234415"/>
            <a:ext cx="3586176" cy="2607398"/>
          </a:xfrm>
          <a:prstGeom prst="rect">
            <a:avLst/>
          </a:prstGeom>
        </p:spPr>
      </p:pic>
      <p:pic>
        <p:nvPicPr>
          <p:cNvPr id="13" name="Immagine 12" descr="Immagine che contiene testo, Carattere, schermata&#10;&#10;Descrizione generata automaticamente">
            <a:extLst>
              <a:ext uri="{FF2B5EF4-FFF2-40B4-BE49-F238E27FC236}">
                <a16:creationId xmlns:a16="http://schemas.microsoft.com/office/drawing/2014/main" id="{33BF8A3B-B553-4B27-3850-D7353CF8A4BD}"/>
              </a:ext>
            </a:extLst>
          </p:cNvPr>
          <p:cNvPicPr>
            <a:picLocks noChangeAspect="1"/>
          </p:cNvPicPr>
          <p:nvPr/>
        </p:nvPicPr>
        <p:blipFill>
          <a:blip r:embed="rId9"/>
          <a:stretch>
            <a:fillRect/>
          </a:stretch>
        </p:blipFill>
        <p:spPr>
          <a:xfrm>
            <a:off x="4385661" y="482014"/>
            <a:ext cx="7809572" cy="1050460"/>
          </a:xfrm>
          <a:prstGeom prst="rect">
            <a:avLst/>
          </a:prstGeom>
        </p:spPr>
      </p:pic>
      <p:sp>
        <p:nvSpPr>
          <p:cNvPr id="14" name="Ovale 13">
            <a:extLst>
              <a:ext uri="{FF2B5EF4-FFF2-40B4-BE49-F238E27FC236}">
                <a16:creationId xmlns:a16="http://schemas.microsoft.com/office/drawing/2014/main" id="{55FF7688-A95D-A2BB-D54E-1C492327D8F5}"/>
              </a:ext>
            </a:extLst>
          </p:cNvPr>
          <p:cNvSpPr/>
          <p:nvPr/>
        </p:nvSpPr>
        <p:spPr>
          <a:xfrm>
            <a:off x="84573" y="251459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39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FDCA-8A34-D671-D0DB-1E0BA32E9B52}"/>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642D1C1-95B2-0797-4EA5-8CA59C1BF02E}"/>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DF4A43A8-24FA-44AA-C8FA-07153D366382}"/>
              </a:ext>
            </a:extLst>
          </p:cNvPr>
          <p:cNvSpPr>
            <a:spLocks noGrp="1"/>
          </p:cNvSpPr>
          <p:nvPr>
            <p:ph type="sldNum" sz="quarter" idx="12"/>
          </p:nvPr>
        </p:nvSpPr>
        <p:spPr/>
        <p:txBody>
          <a:bodyPr/>
          <a:lstStyle/>
          <a:p>
            <a:fld id="{9EB5E2F4-2909-4C9F-A1F1-B182957AED20}" type="slidenum">
              <a:rPr lang="it-IT" smtClean="0"/>
              <a:t>13</a:t>
            </a:fld>
            <a:endParaRPr lang="it-IT"/>
          </a:p>
        </p:txBody>
      </p:sp>
      <p:sp>
        <p:nvSpPr>
          <p:cNvPr id="5" name="CasellaDiTesto 4">
            <a:extLst>
              <a:ext uri="{FF2B5EF4-FFF2-40B4-BE49-F238E27FC236}">
                <a16:creationId xmlns:a16="http://schemas.microsoft.com/office/drawing/2014/main" id="{59FD0869-7EEA-8B02-C62E-177389AB4481}"/>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B885B51D-8138-8DE9-94EB-3EED5F79185E}"/>
              </a:ext>
            </a:extLst>
          </p:cNvPr>
          <p:cNvPicPr>
            <a:picLocks noChangeAspect="1"/>
          </p:cNvPicPr>
          <p:nvPr/>
        </p:nvPicPr>
        <p:blipFill>
          <a:blip r:embed="rId3"/>
          <a:stretch>
            <a:fillRect/>
          </a:stretch>
        </p:blipFill>
        <p:spPr>
          <a:xfrm>
            <a:off x="5678225" y="2418858"/>
            <a:ext cx="3228313" cy="2250036"/>
          </a:xfrm>
          <a:prstGeom prst="rect">
            <a:avLst/>
          </a:prstGeom>
        </p:spPr>
      </p:pic>
      <p:pic>
        <p:nvPicPr>
          <p:cNvPr id="6" name="Immagine 5">
            <a:extLst>
              <a:ext uri="{FF2B5EF4-FFF2-40B4-BE49-F238E27FC236}">
                <a16:creationId xmlns:a16="http://schemas.microsoft.com/office/drawing/2014/main" id="{1E341A53-D3F4-D54A-97CB-B53A9E4D597D}"/>
              </a:ext>
            </a:extLst>
          </p:cNvPr>
          <p:cNvPicPr>
            <a:picLocks noChangeAspect="1"/>
          </p:cNvPicPr>
          <p:nvPr/>
        </p:nvPicPr>
        <p:blipFill>
          <a:blip r:embed="rId4"/>
          <a:stretch>
            <a:fillRect/>
          </a:stretch>
        </p:blipFill>
        <p:spPr>
          <a:xfrm>
            <a:off x="8906538" y="2394597"/>
            <a:ext cx="3228313" cy="229855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D49A36C3-E86E-8461-B597-83033B996480}"/>
              </a:ext>
            </a:extLst>
          </p:cNvPr>
          <p:cNvPicPr>
            <a:picLocks noChangeAspect="1"/>
          </p:cNvPicPr>
          <p:nvPr/>
        </p:nvPicPr>
        <p:blipFill>
          <a:blip r:embed="rId5"/>
          <a:stretch>
            <a:fillRect/>
          </a:stretch>
        </p:blipFill>
        <p:spPr>
          <a:xfrm>
            <a:off x="4419600" y="528857"/>
            <a:ext cx="7772400" cy="1865740"/>
          </a:xfrm>
          <a:prstGeom prst="rect">
            <a:avLst/>
          </a:prstGeom>
        </p:spPr>
      </p:pic>
      <p:pic>
        <p:nvPicPr>
          <p:cNvPr id="8" name="Immagine 7">
            <a:extLst>
              <a:ext uri="{FF2B5EF4-FFF2-40B4-BE49-F238E27FC236}">
                <a16:creationId xmlns:a16="http://schemas.microsoft.com/office/drawing/2014/main" id="{73F0251A-5AD7-D71C-07A9-37D495C4BE2D}"/>
              </a:ext>
            </a:extLst>
          </p:cNvPr>
          <p:cNvPicPr>
            <a:picLocks noChangeAspect="1"/>
          </p:cNvPicPr>
          <p:nvPr/>
        </p:nvPicPr>
        <p:blipFill>
          <a:blip r:embed="rId6"/>
          <a:stretch>
            <a:fillRect/>
          </a:stretch>
        </p:blipFill>
        <p:spPr>
          <a:xfrm>
            <a:off x="3975077" y="4771870"/>
            <a:ext cx="4241846" cy="1908831"/>
          </a:xfrm>
          <a:prstGeom prst="rect">
            <a:avLst/>
          </a:prstGeom>
        </p:spPr>
      </p:pic>
      <p:pic>
        <p:nvPicPr>
          <p:cNvPr id="9" name="Immagine 8">
            <a:extLst>
              <a:ext uri="{FF2B5EF4-FFF2-40B4-BE49-F238E27FC236}">
                <a16:creationId xmlns:a16="http://schemas.microsoft.com/office/drawing/2014/main" id="{B713A86A-0A7E-5E9F-0963-5F01F0E219F7}"/>
              </a:ext>
            </a:extLst>
          </p:cNvPr>
          <p:cNvPicPr>
            <a:picLocks noChangeAspect="1"/>
          </p:cNvPicPr>
          <p:nvPr/>
        </p:nvPicPr>
        <p:blipFill>
          <a:blip r:embed="rId7"/>
          <a:stretch>
            <a:fillRect/>
          </a:stretch>
        </p:blipFill>
        <p:spPr>
          <a:xfrm>
            <a:off x="84573" y="2418858"/>
            <a:ext cx="5201381" cy="1878949"/>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D88117D4-5754-7F17-C4F1-838555FDDB48}"/>
              </a:ext>
            </a:extLst>
          </p:cNvPr>
          <p:cNvPicPr>
            <a:picLocks noChangeAspect="1"/>
          </p:cNvPicPr>
          <p:nvPr/>
        </p:nvPicPr>
        <p:blipFill>
          <a:blip r:embed="rId8"/>
          <a:stretch>
            <a:fillRect/>
          </a:stretch>
        </p:blipFill>
        <p:spPr>
          <a:xfrm>
            <a:off x="0" y="552526"/>
            <a:ext cx="4103595" cy="1323017"/>
          </a:xfrm>
          <a:prstGeom prst="rect">
            <a:avLst/>
          </a:prstGeom>
        </p:spPr>
      </p:pic>
      <p:sp>
        <p:nvSpPr>
          <p:cNvPr id="12" name="Ovale 11">
            <a:extLst>
              <a:ext uri="{FF2B5EF4-FFF2-40B4-BE49-F238E27FC236}">
                <a16:creationId xmlns:a16="http://schemas.microsoft.com/office/drawing/2014/main" id="{58D46B2A-5B9A-48CE-B6B3-4C4001A1F80B}"/>
              </a:ext>
            </a:extLst>
          </p:cNvPr>
          <p:cNvSpPr/>
          <p:nvPr/>
        </p:nvSpPr>
        <p:spPr>
          <a:xfrm>
            <a:off x="84573" y="4786316"/>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6F49C2D9-57CC-CC02-BAC0-324B19ADAD5E}"/>
              </a:ext>
            </a:extLst>
          </p:cNvPr>
          <p:cNvPicPr>
            <a:picLocks noChangeAspect="1"/>
          </p:cNvPicPr>
          <p:nvPr/>
        </p:nvPicPr>
        <p:blipFill>
          <a:blip r:embed="rId9"/>
          <a:stretch>
            <a:fillRect/>
          </a:stretch>
        </p:blipFill>
        <p:spPr>
          <a:xfrm>
            <a:off x="473668" y="1652963"/>
            <a:ext cx="11661183" cy="2987674"/>
          </a:xfrm>
          <a:prstGeom prst="rect">
            <a:avLst/>
          </a:prstGeom>
          <a:ln w="57150">
            <a:solidFill>
              <a:srgbClr val="FF0000"/>
            </a:solidFill>
          </a:ln>
        </p:spPr>
      </p:pic>
    </p:spTree>
    <p:extLst>
      <p:ext uri="{BB962C8B-B14F-4D97-AF65-F5344CB8AC3E}">
        <p14:creationId xmlns:p14="http://schemas.microsoft.com/office/powerpoint/2010/main" val="37748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49225-2EFE-EA21-64F7-410752940021}"/>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0756FEA3-B7E4-05F0-258E-81839D0EE9E4}"/>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775CB7C5-D5D5-5335-1548-32CD17D11E10}"/>
              </a:ext>
            </a:extLst>
          </p:cNvPr>
          <p:cNvSpPr>
            <a:spLocks noGrp="1"/>
          </p:cNvSpPr>
          <p:nvPr>
            <p:ph type="sldNum" sz="quarter" idx="12"/>
          </p:nvPr>
        </p:nvSpPr>
        <p:spPr/>
        <p:txBody>
          <a:bodyPr/>
          <a:lstStyle/>
          <a:p>
            <a:fld id="{9EB5E2F4-2909-4C9F-A1F1-B182957AED20}" type="slidenum">
              <a:rPr lang="it-IT" smtClean="0"/>
              <a:t>14</a:t>
            </a:fld>
            <a:endParaRPr lang="it-IT"/>
          </a:p>
        </p:txBody>
      </p:sp>
      <p:sp>
        <p:nvSpPr>
          <p:cNvPr id="5" name="CasellaDiTesto 4">
            <a:extLst>
              <a:ext uri="{FF2B5EF4-FFF2-40B4-BE49-F238E27FC236}">
                <a16:creationId xmlns:a16="http://schemas.microsoft.com/office/drawing/2014/main" id="{E36604EC-AB8C-9BDF-644E-9E9D88898FB4}"/>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7DA4EA59-AB16-529A-DC85-43DC403A7F5E}"/>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50649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D82B-950D-D769-9973-FA73348A614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CAAE0998-5C61-3B92-77E8-EC819AA4DB6F}"/>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680B8C1C-9FA9-F429-9DFF-2BB3466B3A44}"/>
              </a:ext>
            </a:extLst>
          </p:cNvPr>
          <p:cNvSpPr>
            <a:spLocks noGrp="1"/>
          </p:cNvSpPr>
          <p:nvPr>
            <p:ph type="sldNum" sz="quarter" idx="12"/>
          </p:nvPr>
        </p:nvSpPr>
        <p:spPr/>
        <p:txBody>
          <a:bodyPr/>
          <a:lstStyle/>
          <a:p>
            <a:fld id="{9EB5E2F4-2909-4C9F-A1F1-B182957AED20}" type="slidenum">
              <a:rPr lang="it-IT" smtClean="0"/>
              <a:t>15</a:t>
            </a:fld>
            <a:endParaRPr lang="it-IT"/>
          </a:p>
        </p:txBody>
      </p:sp>
      <p:sp>
        <p:nvSpPr>
          <p:cNvPr id="5" name="CasellaDiTesto 4">
            <a:extLst>
              <a:ext uri="{FF2B5EF4-FFF2-40B4-BE49-F238E27FC236}">
                <a16:creationId xmlns:a16="http://schemas.microsoft.com/office/drawing/2014/main" id="{8143AFBA-C0EA-6A85-4229-6DEDA44E8811}"/>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9C64CB0E-50CB-01FD-1DEB-58832B3DC72E}"/>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7C598DA7-28AF-98AC-4954-E97E10DC2B8A}"/>
              </a:ext>
            </a:extLst>
          </p:cNvPr>
          <p:cNvPicPr>
            <a:picLocks noChangeAspect="1"/>
          </p:cNvPicPr>
          <p:nvPr/>
        </p:nvPicPr>
        <p:blipFill>
          <a:blip r:embed="rId3"/>
          <a:srcRect l="19412" r="20735"/>
          <a:stretch>
            <a:fillRect/>
          </a:stretch>
        </p:blipFill>
        <p:spPr>
          <a:xfrm rot="5400000">
            <a:off x="3868431" y="-1153760"/>
            <a:ext cx="2821603" cy="6100763"/>
          </a:xfrm>
          <a:prstGeom prst="rect">
            <a:avLst/>
          </a:prstGeom>
        </p:spPr>
      </p:pic>
      <p:sp>
        <p:nvSpPr>
          <p:cNvPr id="6" name="Ovale 5">
            <a:extLst>
              <a:ext uri="{FF2B5EF4-FFF2-40B4-BE49-F238E27FC236}">
                <a16:creationId xmlns:a16="http://schemas.microsoft.com/office/drawing/2014/main" id="{BA58A42B-1D84-D3D4-CB00-EC0FDF2E5E1C}"/>
              </a:ext>
            </a:extLst>
          </p:cNvPr>
          <p:cNvSpPr/>
          <p:nvPr/>
        </p:nvSpPr>
        <p:spPr>
          <a:xfrm>
            <a:off x="84573" y="251459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2CCDA52C-9EDC-6019-AC01-C6025B013A59}"/>
              </a:ext>
            </a:extLst>
          </p:cNvPr>
          <p:cNvSpPr txBox="1"/>
          <p:nvPr/>
        </p:nvSpPr>
        <p:spPr>
          <a:xfrm>
            <a:off x="127393" y="5741637"/>
            <a:ext cx="12074925" cy="400110"/>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Rubicondo C, Uccelli M, Bonaldi M, Mantovani L, Olmi S. A Two-in-One Solution: </a:t>
            </a:r>
            <a:r>
              <a:rPr lang="it-IT" sz="1000" dirty="0" err="1">
                <a:latin typeface="Times New Roman" panose="02020603050405020304" pitchFamily="18" charset="0"/>
                <a:cs typeface="Times New Roman" panose="02020603050405020304" pitchFamily="18" charset="0"/>
              </a:rPr>
              <a:t>Five-Year</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of Sleeve </a:t>
            </a:r>
            <a:r>
              <a:rPr lang="it-IT" sz="1000" dirty="0" err="1">
                <a:latin typeface="Times New Roman" panose="02020603050405020304" pitchFamily="18" charset="0"/>
                <a:cs typeface="Times New Roman" panose="02020603050405020304" pitchFamily="18" charset="0"/>
              </a:rPr>
              <a:t>Gastrectomy</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for </a:t>
            </a: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a:t>
            </a:r>
          </a:p>
          <a:p>
            <a:pPr algn="r"/>
            <a:r>
              <a:rPr lang="it-IT" sz="1000" dirty="0">
                <a:latin typeface="Times New Roman" panose="02020603050405020304" pitchFamily="18" charset="0"/>
                <a:cs typeface="Times New Roman" panose="02020603050405020304" pitchFamily="18" charset="0"/>
              </a:rPr>
              <a:t>The American Journal of Surgery. In press</a:t>
            </a:r>
          </a:p>
        </p:txBody>
      </p:sp>
      <p:sp>
        <p:nvSpPr>
          <p:cNvPr id="10" name="CasellaDiTesto 9">
            <a:extLst>
              <a:ext uri="{FF2B5EF4-FFF2-40B4-BE49-F238E27FC236}">
                <a16:creationId xmlns:a16="http://schemas.microsoft.com/office/drawing/2014/main" id="{08CDD4F6-7811-D44C-2235-4FEC8E601804}"/>
              </a:ext>
            </a:extLst>
          </p:cNvPr>
          <p:cNvSpPr txBox="1"/>
          <p:nvPr/>
        </p:nvSpPr>
        <p:spPr>
          <a:xfrm>
            <a:off x="8029575" y="816915"/>
            <a:ext cx="4105276" cy="4524315"/>
          </a:xfrm>
          <a:prstGeom prst="rect">
            <a:avLst/>
          </a:prstGeom>
          <a:noFill/>
        </p:spPr>
        <p:txBody>
          <a:bodyPr wrap="square">
            <a:spAutoFit/>
          </a:bodyPr>
          <a:lstStyle/>
          <a:p>
            <a:pPr algn="just">
              <a:buNone/>
            </a:pPr>
            <a:r>
              <a:rPr lang="it-IT" b="1" dirty="0" err="1">
                <a:solidFill>
                  <a:srgbClr val="000000"/>
                </a:solidFill>
                <a:effectLst/>
                <a:latin typeface="Times New Roman" panose="02020603050405020304" pitchFamily="18" charset="0"/>
              </a:rPr>
              <a:t>Results</a:t>
            </a:r>
            <a:r>
              <a:rPr lang="it-IT" dirty="0">
                <a:solidFill>
                  <a:srgbClr val="000000"/>
                </a:solidFill>
                <a:effectLst/>
                <a:latin typeface="Times New Roman" panose="02020603050405020304" pitchFamily="18" charset="0"/>
              </a:rPr>
              <a:t>: Of the 58 </a:t>
            </a:r>
            <a:r>
              <a:rPr lang="it-IT" dirty="0" err="1">
                <a:solidFill>
                  <a:srgbClr val="000000"/>
                </a:solidFill>
                <a:effectLst/>
                <a:latin typeface="Times New Roman" panose="02020603050405020304" pitchFamily="18" charset="0"/>
              </a:rPr>
              <a:t>patients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enrolled</a:t>
            </a:r>
            <a:r>
              <a:rPr lang="it-IT" dirty="0">
                <a:solidFill>
                  <a:srgbClr val="000000"/>
                </a:solidFill>
                <a:effectLst/>
                <a:latin typeface="Times New Roman" panose="02020603050405020304" pitchFamily="18" charset="0"/>
              </a:rPr>
              <a:t>, 38 </a:t>
            </a:r>
            <a:r>
              <a:rPr lang="it-IT" dirty="0" err="1">
                <a:solidFill>
                  <a:srgbClr val="000000"/>
                </a:solidFill>
                <a:effectLst/>
                <a:latin typeface="Times New Roman" panose="02020603050405020304" pitchFamily="18" charset="0"/>
              </a:rPr>
              <a:t>completed</a:t>
            </a:r>
            <a:r>
              <a:rPr lang="it-IT" dirty="0">
                <a:solidFill>
                  <a:srgbClr val="000000"/>
                </a:solidFill>
                <a:effectLst/>
                <a:latin typeface="Times New Roman" panose="02020603050405020304" pitchFamily="18" charset="0"/>
              </a:rPr>
              <a:t> long-</a:t>
            </a:r>
            <a:r>
              <a:rPr lang="it-IT" dirty="0" err="1">
                <a:solidFill>
                  <a:srgbClr val="000000"/>
                </a:solidFill>
                <a:effectLst/>
                <a:latin typeface="Times New Roman" panose="02020603050405020304" pitchFamily="18" charset="0"/>
              </a:rPr>
              <a:t>term</a:t>
            </a:r>
            <a:r>
              <a:rPr lang="it-IT" dirty="0">
                <a:solidFill>
                  <a:srgbClr val="000000"/>
                </a:solidFill>
                <a:effectLst/>
                <a:latin typeface="Times New Roman" panose="02020603050405020304" pitchFamily="18" charset="0"/>
              </a:rPr>
              <a:t> follow-up (</a:t>
            </a:r>
            <a:r>
              <a:rPr lang="it-IT" dirty="0" err="1">
                <a:solidFill>
                  <a:srgbClr val="000000"/>
                </a:solidFill>
                <a:effectLst/>
                <a:latin typeface="Times New Roman" panose="02020603050405020304" pitchFamily="18" charset="0"/>
              </a:rPr>
              <a:t>mean</a:t>
            </a:r>
            <a:r>
              <a:rPr lang="it-IT" dirty="0">
                <a:solidFill>
                  <a:srgbClr val="000000"/>
                </a:solidFill>
                <a:effectLst/>
                <a:latin typeface="Times New Roman" panose="02020603050405020304" pitchFamily="18" charset="0"/>
              </a:rPr>
              <a:t> 68.5 </a:t>
            </a:r>
            <a:r>
              <a:rPr lang="it-IT" dirty="0" err="1">
                <a:solidFill>
                  <a:srgbClr val="000000"/>
                </a:solidFill>
                <a:effectLst/>
                <a:latin typeface="Times New Roman" panose="02020603050405020304" pitchFamily="18" charset="0"/>
              </a:rPr>
              <a:t>months</a:t>
            </a:r>
            <a:r>
              <a:rPr lang="it-IT" dirty="0">
                <a:solidFill>
                  <a:srgbClr val="000000"/>
                </a:solidFill>
                <a:effectLst/>
                <a:latin typeface="Times New Roman" panose="02020603050405020304" pitchFamily="18" charset="0"/>
              </a:rPr>
              <a:t>). 92.1% of </a:t>
            </a:r>
            <a:r>
              <a:rPr lang="it-IT" dirty="0" err="1">
                <a:solidFill>
                  <a:srgbClr val="000000"/>
                </a:solidFill>
                <a:effectLst/>
                <a:latin typeface="Times New Roman" panose="02020603050405020304" pitchFamily="18" charset="0"/>
              </a:rPr>
              <a:t>patients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had</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discontinued</a:t>
            </a:r>
            <a:r>
              <a:rPr lang="it-IT" dirty="0">
                <a:solidFill>
                  <a:srgbClr val="000000"/>
                </a:solidFill>
                <a:effectLst/>
                <a:latin typeface="Times New Roman" panose="02020603050405020304" pitchFamily="18" charset="0"/>
              </a:rPr>
              <a:t> Proton Pump </a:t>
            </a:r>
            <a:r>
              <a:rPr lang="it-IT" dirty="0" err="1">
                <a:solidFill>
                  <a:srgbClr val="000000"/>
                </a:solidFill>
                <a:effectLst/>
                <a:latin typeface="Times New Roman" panose="02020603050405020304" pitchFamily="18" charset="0"/>
              </a:rPr>
              <a:t>Inhibitors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PPIs</a:t>
            </a:r>
            <a:r>
              <a:rPr lang="it-IT" dirty="0">
                <a:solidFill>
                  <a:srgbClr val="000000"/>
                </a:solidFill>
                <a:effectLst/>
                <a:latin typeface="Times New Roman" panose="02020603050405020304" pitchFamily="18" charset="0"/>
              </a:rPr>
              <a:t>) and </a:t>
            </a:r>
            <a:r>
              <a:rPr lang="it-IT" dirty="0" err="1">
                <a:solidFill>
                  <a:srgbClr val="000000"/>
                </a:solidFill>
                <a:effectLst/>
                <a:latin typeface="Times New Roman" panose="02020603050405020304" pitchFamily="18" charset="0"/>
              </a:rPr>
              <a:t>were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asymptomatic</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Among</a:t>
            </a:r>
            <a:r>
              <a:rPr lang="it-IT" dirty="0">
                <a:solidFill>
                  <a:srgbClr val="000000"/>
                </a:solidFill>
                <a:effectLst/>
                <a:latin typeface="Times New Roman" panose="02020603050405020304" pitchFamily="18" charset="0"/>
              </a:rPr>
              <a:t> the 24 </a:t>
            </a:r>
            <a:r>
              <a:rPr lang="it-IT" dirty="0" err="1">
                <a:solidFill>
                  <a:srgbClr val="000000"/>
                </a:solidFill>
                <a:effectLst/>
                <a:latin typeface="Times New Roman" panose="02020603050405020304" pitchFamily="18" charset="0"/>
              </a:rPr>
              <a:t>patients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who</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underwent</a:t>
            </a:r>
            <a:r>
              <a:rPr lang="it-IT" dirty="0">
                <a:solidFill>
                  <a:srgbClr val="000000"/>
                </a:solidFill>
                <a:effectLst/>
                <a:latin typeface="Times New Roman" panose="02020603050405020304" pitchFamily="18" charset="0"/>
              </a:rPr>
              <a:t> long-</a:t>
            </a:r>
            <a:r>
              <a:rPr lang="it-IT" dirty="0" err="1">
                <a:solidFill>
                  <a:srgbClr val="000000"/>
                </a:solidFill>
                <a:effectLst/>
                <a:latin typeface="Times New Roman" panose="02020603050405020304" pitchFamily="18" charset="0"/>
              </a:rPr>
              <a:t>term</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gastroscopy</a:t>
            </a:r>
            <a:r>
              <a:rPr lang="it-IT" dirty="0">
                <a:solidFill>
                  <a:srgbClr val="000000"/>
                </a:solidFill>
                <a:effectLst/>
                <a:latin typeface="Times New Roman" panose="02020603050405020304" pitchFamily="18" charset="0"/>
              </a:rPr>
              <a:t>, 96.6% </a:t>
            </a:r>
            <a:r>
              <a:rPr lang="it-IT" dirty="0" err="1">
                <a:solidFill>
                  <a:srgbClr val="000000"/>
                </a:solidFill>
                <a:effectLst/>
                <a:latin typeface="Times New Roman" panose="02020603050405020304" pitchFamily="18" charset="0"/>
              </a:rPr>
              <a:t>showed</a:t>
            </a:r>
            <a:r>
              <a:rPr lang="it-IT" dirty="0">
                <a:solidFill>
                  <a:srgbClr val="000000"/>
                </a:solidFill>
                <a:effectLst/>
                <a:latin typeface="Times New Roman" panose="02020603050405020304" pitchFamily="18" charset="0"/>
              </a:rPr>
              <a:t> no </a:t>
            </a:r>
            <a:r>
              <a:rPr lang="it-IT" dirty="0" err="1">
                <a:solidFill>
                  <a:srgbClr val="000000"/>
                </a:solidFill>
                <a:effectLst/>
                <a:latin typeface="Times New Roman" panose="02020603050405020304" pitchFamily="18" charset="0"/>
              </a:rPr>
              <a:t>esophagitis</a:t>
            </a:r>
            <a:r>
              <a:rPr lang="it-IT" dirty="0">
                <a:solidFill>
                  <a:srgbClr val="000000"/>
                </a:solidFill>
                <a:effectLst/>
                <a:latin typeface="Times New Roman" panose="02020603050405020304" pitchFamily="18" charset="0"/>
              </a:rPr>
              <a:t>. The </a:t>
            </a:r>
            <a:r>
              <a:rPr lang="it-IT" dirty="0" err="1">
                <a:solidFill>
                  <a:srgbClr val="000000"/>
                </a:solidFill>
                <a:effectLst/>
                <a:latin typeface="Times New Roman" panose="02020603050405020304" pitchFamily="18" charset="0"/>
              </a:rPr>
              <a:t>adjusted</a:t>
            </a:r>
            <a:r>
              <a:rPr lang="it-IT" dirty="0">
                <a:solidFill>
                  <a:srgbClr val="000000"/>
                </a:solidFill>
                <a:effectLst/>
                <a:latin typeface="Times New Roman" panose="02020603050405020304" pitchFamily="18" charset="0"/>
              </a:rPr>
              <a:t> Total Weight Loss (%TWL) </a:t>
            </a:r>
            <a:r>
              <a:rPr lang="it-IT" dirty="0" err="1">
                <a:solidFill>
                  <a:srgbClr val="000000"/>
                </a:solidFill>
                <a:effectLst/>
                <a:latin typeface="Times New Roman" panose="02020603050405020304" pitchFamily="18" charset="0"/>
              </a:rPr>
              <a:t>was</a:t>
            </a:r>
            <a:r>
              <a:rPr lang="it-IT" dirty="0">
                <a:solidFill>
                  <a:srgbClr val="000000"/>
                </a:solidFill>
                <a:effectLst/>
                <a:latin typeface="Times New Roman" panose="02020603050405020304" pitchFamily="18" charset="0"/>
              </a:rPr>
              <a:t> 26.1%.</a:t>
            </a:r>
          </a:p>
          <a:p>
            <a:pPr algn="just">
              <a:buNone/>
            </a:pPr>
            <a:endParaRPr lang="it-IT" dirty="0">
              <a:solidFill>
                <a:srgbClr val="000000"/>
              </a:solidFill>
              <a:effectLst/>
              <a:latin typeface="Times New Roman" panose="02020603050405020304" pitchFamily="18" charset="0"/>
            </a:endParaRPr>
          </a:p>
          <a:p>
            <a:pPr>
              <a:buNone/>
            </a:pPr>
            <a:r>
              <a:rPr lang="it-IT" b="1" dirty="0" err="1">
                <a:solidFill>
                  <a:srgbClr val="000000"/>
                </a:solidFill>
                <a:effectLst/>
                <a:latin typeface="Times New Roman" panose="02020603050405020304" pitchFamily="18" charset="0"/>
              </a:rPr>
              <a:t>Conclusion</a:t>
            </a:r>
            <a:r>
              <a:rPr lang="it-IT" dirty="0">
                <a:solidFill>
                  <a:srgbClr val="000000"/>
                </a:solidFill>
                <a:effectLst/>
                <a:latin typeface="Times New Roman" panose="02020603050405020304" pitchFamily="18" charset="0"/>
              </a:rPr>
              <a:t>: After more </a:t>
            </a:r>
            <a:r>
              <a:rPr lang="it-IT" dirty="0" err="1">
                <a:solidFill>
                  <a:srgbClr val="000000"/>
                </a:solidFill>
                <a:effectLst/>
                <a:latin typeface="Times New Roman" panose="02020603050405020304" pitchFamily="18" charset="0"/>
              </a:rPr>
              <a:t>than</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five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years</a:t>
            </a:r>
            <a:r>
              <a:rPr lang="it-IT" dirty="0">
                <a:solidFill>
                  <a:srgbClr val="000000"/>
                </a:solidFill>
                <a:effectLst/>
                <a:latin typeface="Times New Roman" panose="02020603050405020304" pitchFamily="18" charset="0"/>
              </a:rPr>
              <a:t>, SGRF </a:t>
            </a:r>
            <a:r>
              <a:rPr lang="it-IT" dirty="0" err="1">
                <a:solidFill>
                  <a:srgbClr val="000000"/>
                </a:solidFill>
                <a:effectLst/>
                <a:latin typeface="Times New Roman" panose="02020603050405020304" pitchFamily="18" charset="0"/>
              </a:rPr>
              <a:t>is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proven</a:t>
            </a:r>
            <a:r>
              <a:rPr lang="it-IT" dirty="0">
                <a:solidFill>
                  <a:srgbClr val="000000"/>
                </a:solidFill>
                <a:effectLst/>
                <a:latin typeface="Times New Roman" panose="02020603050405020304" pitchFamily="18" charset="0"/>
              </a:rPr>
              <a:t> to be a </a:t>
            </a:r>
            <a:r>
              <a:rPr lang="it-IT" dirty="0" err="1">
                <a:solidFill>
                  <a:srgbClr val="000000"/>
                </a:solidFill>
                <a:effectLst/>
                <a:latin typeface="Times New Roman" panose="02020603050405020304" pitchFamily="18" charset="0"/>
              </a:rPr>
              <a:t>powerful</a:t>
            </a:r>
            <a:r>
              <a:rPr lang="it-IT" dirty="0">
                <a:solidFill>
                  <a:srgbClr val="000000"/>
                </a:solidFill>
                <a:effectLst/>
                <a:latin typeface="Times New Roman" panose="02020603050405020304" pitchFamily="18" charset="0"/>
              </a:rPr>
              <a:t>, dual-action option, </a:t>
            </a:r>
            <a:r>
              <a:rPr lang="it-IT" dirty="0" err="1">
                <a:solidFill>
                  <a:srgbClr val="000000"/>
                </a:solidFill>
                <a:effectLst/>
                <a:latin typeface="Times New Roman" panose="02020603050405020304" pitchFamily="18" charset="0"/>
              </a:rPr>
              <a:t>providing</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effective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sustained</a:t>
            </a:r>
            <a:r>
              <a:rPr lang="it-IT" dirty="0">
                <a:solidFill>
                  <a:srgbClr val="000000"/>
                </a:solidFill>
                <a:effectLst/>
                <a:latin typeface="Times New Roman" panose="02020603050405020304" pitchFamily="18" charset="0"/>
              </a:rPr>
              <a:t> weight </a:t>
            </a:r>
            <a:r>
              <a:rPr lang="it-IT" dirty="0" err="1">
                <a:solidFill>
                  <a:srgbClr val="000000"/>
                </a:solidFill>
                <a:effectLst/>
                <a:latin typeface="Times New Roman" panose="02020603050405020304" pitchFamily="18" charset="0"/>
              </a:rPr>
              <a:t>loss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while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achieving</a:t>
            </a:r>
            <a:r>
              <a:rPr lang="it-IT" dirty="0">
                <a:solidFill>
                  <a:srgbClr val="000000"/>
                </a:solidFill>
                <a:effectLst/>
                <a:latin typeface="Times New Roman" panose="02020603050405020304" pitchFamily="18" charset="0"/>
              </a:rPr>
              <a:t> a </a:t>
            </a:r>
            <a:r>
              <a:rPr lang="it-IT" dirty="0" err="1">
                <a:solidFill>
                  <a:srgbClr val="000000"/>
                </a:solidFill>
                <a:effectLst/>
                <a:latin typeface="Times New Roman" panose="02020603050405020304" pitchFamily="18" charset="0"/>
              </a:rPr>
              <a:t>near-total</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eradication</a:t>
            </a:r>
            <a:r>
              <a:rPr lang="it-IT" dirty="0">
                <a:solidFill>
                  <a:srgbClr val="000000"/>
                </a:solidFill>
                <a:effectLst/>
                <a:latin typeface="Times New Roman" panose="02020603050405020304" pitchFamily="18" charset="0"/>
              </a:rPr>
              <a:t> of </a:t>
            </a:r>
            <a:r>
              <a:rPr lang="it-IT" dirty="0" err="1">
                <a:solidFill>
                  <a:srgbClr val="000000"/>
                </a:solidFill>
                <a:effectLst/>
                <a:latin typeface="Times New Roman" panose="02020603050405020304" pitchFamily="18" charset="0"/>
              </a:rPr>
              <a:t>reflux-related</a:t>
            </a:r>
            <a:r>
              <a:rPr lang="it-IT" dirty="0">
                <a:solidFill>
                  <a:srgbClr val="000000"/>
                </a:solidFill>
                <a:latin typeface="Times New Roman" panose="02020603050405020304" pitchFamily="18" charset="0"/>
              </a:rPr>
              <a:t> </a:t>
            </a:r>
            <a:r>
              <a:rPr lang="it-IT" dirty="0" err="1">
                <a:solidFill>
                  <a:srgbClr val="000000"/>
                </a:solidFill>
                <a:effectLst/>
                <a:latin typeface="Times New Roman" panose="02020603050405020304" pitchFamily="18" charset="0"/>
              </a:rPr>
              <a:t>symptoms</a:t>
            </a:r>
            <a:r>
              <a:rPr lang="it-IT" dirty="0">
                <a:solidFill>
                  <a:srgbClr val="000000"/>
                </a:solidFill>
                <a:effectLst/>
                <a:latin typeface="Times New Roman" panose="02020603050405020304" pitchFamily="18" charset="0"/>
              </a:rPr>
              <a:t>.</a:t>
            </a:r>
          </a:p>
        </p:txBody>
      </p:sp>
      <p:pic>
        <p:nvPicPr>
          <p:cNvPr id="12" name="Immagine 11" descr="Immagine che contiene schizzo, diagramma, linea, Rettangolo&#10;&#10;Il contenuto generato dall'IA potrebbe non essere corretto.">
            <a:extLst>
              <a:ext uri="{FF2B5EF4-FFF2-40B4-BE49-F238E27FC236}">
                <a16:creationId xmlns:a16="http://schemas.microsoft.com/office/drawing/2014/main" id="{8517565E-1F5E-DC62-2979-3E0C0C2CB214}"/>
              </a:ext>
            </a:extLst>
          </p:cNvPr>
          <p:cNvPicPr>
            <a:picLocks noChangeAspect="1"/>
          </p:cNvPicPr>
          <p:nvPr/>
        </p:nvPicPr>
        <p:blipFill>
          <a:blip r:embed="rId4">
            <a:extLst>
              <a:ext uri="{28A0092B-C50C-407E-A947-70E740481C1C}">
                <a14:useLocalDpi xmlns:a14="http://schemas.microsoft.com/office/drawing/2010/main" val="0"/>
              </a:ext>
            </a:extLst>
          </a:blip>
          <a:srcRect l="2956" t="31375" r="2926" b="27211"/>
          <a:stretch>
            <a:fillRect/>
          </a:stretch>
        </p:blipFill>
        <p:spPr>
          <a:xfrm>
            <a:off x="84572" y="3429000"/>
            <a:ext cx="7909916" cy="2263508"/>
          </a:xfrm>
          <a:prstGeom prst="rect">
            <a:avLst/>
          </a:prstGeom>
        </p:spPr>
      </p:pic>
    </p:spTree>
    <p:extLst>
      <p:ext uri="{BB962C8B-B14F-4D97-AF65-F5344CB8AC3E}">
        <p14:creationId xmlns:p14="http://schemas.microsoft.com/office/powerpoint/2010/main" val="22804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B90C-C891-54FE-55DD-5C49240C12D1}"/>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B4A064BA-6298-BDA8-F2AB-00B9EF92D06C}"/>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7D3EFB47-02F3-2842-F3A9-D33D7F3EE23E}"/>
              </a:ext>
            </a:extLst>
          </p:cNvPr>
          <p:cNvSpPr>
            <a:spLocks noGrp="1"/>
          </p:cNvSpPr>
          <p:nvPr>
            <p:ph type="sldNum" sz="quarter" idx="12"/>
          </p:nvPr>
        </p:nvSpPr>
        <p:spPr/>
        <p:txBody>
          <a:bodyPr/>
          <a:lstStyle/>
          <a:p>
            <a:fld id="{9EB5E2F4-2909-4C9F-A1F1-B182957AED20}" type="slidenum">
              <a:rPr lang="it-IT" smtClean="0"/>
              <a:t>16</a:t>
            </a:fld>
            <a:endParaRPr lang="it-IT"/>
          </a:p>
        </p:txBody>
      </p:sp>
      <p:sp>
        <p:nvSpPr>
          <p:cNvPr id="5" name="CasellaDiTesto 4">
            <a:extLst>
              <a:ext uri="{FF2B5EF4-FFF2-40B4-BE49-F238E27FC236}">
                <a16:creationId xmlns:a16="http://schemas.microsoft.com/office/drawing/2014/main" id="{06A74CC4-3B6F-C1B3-87B5-5EE89349A31D}"/>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6E063032-A873-8CFB-591C-BD617BB13630}"/>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BC70F3B0-28CF-94E9-942D-F8643C63C50B}"/>
              </a:ext>
            </a:extLst>
          </p:cNvPr>
          <p:cNvPicPr>
            <a:picLocks noChangeAspect="1"/>
          </p:cNvPicPr>
          <p:nvPr/>
        </p:nvPicPr>
        <p:blipFill>
          <a:blip r:embed="rId3"/>
          <a:srcRect l="19412" r="20735"/>
          <a:stretch>
            <a:fillRect/>
          </a:stretch>
        </p:blipFill>
        <p:spPr>
          <a:xfrm rot="5400000">
            <a:off x="3868431" y="-1153760"/>
            <a:ext cx="2821603" cy="6100763"/>
          </a:xfrm>
          <a:prstGeom prst="rect">
            <a:avLst/>
          </a:prstGeom>
        </p:spPr>
      </p:pic>
      <p:sp>
        <p:nvSpPr>
          <p:cNvPr id="6" name="Ovale 5">
            <a:extLst>
              <a:ext uri="{FF2B5EF4-FFF2-40B4-BE49-F238E27FC236}">
                <a16:creationId xmlns:a16="http://schemas.microsoft.com/office/drawing/2014/main" id="{6F46C9CF-2300-64D4-F433-FCCEDC934B92}"/>
              </a:ext>
            </a:extLst>
          </p:cNvPr>
          <p:cNvSpPr/>
          <p:nvPr/>
        </p:nvSpPr>
        <p:spPr>
          <a:xfrm>
            <a:off x="84573" y="251459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FAEA0726-C517-5E83-F4D0-969E3DA89803}"/>
              </a:ext>
            </a:extLst>
          </p:cNvPr>
          <p:cNvSpPr txBox="1"/>
          <p:nvPr/>
        </p:nvSpPr>
        <p:spPr>
          <a:xfrm>
            <a:off x="127393" y="5741637"/>
            <a:ext cx="12074925" cy="400110"/>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Rubicondo C, Uccelli M, Bonaldi M, Mantovani L, Olmi S. A Two-in-One Solution: </a:t>
            </a:r>
            <a:r>
              <a:rPr lang="it-IT" sz="1000" dirty="0" err="1">
                <a:latin typeface="Times New Roman" panose="02020603050405020304" pitchFamily="18" charset="0"/>
                <a:cs typeface="Times New Roman" panose="02020603050405020304" pitchFamily="18" charset="0"/>
              </a:rPr>
              <a:t>Five-Year</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of Sleeve </a:t>
            </a:r>
            <a:r>
              <a:rPr lang="it-IT" sz="1000" dirty="0" err="1">
                <a:latin typeface="Times New Roman" panose="02020603050405020304" pitchFamily="18" charset="0"/>
                <a:cs typeface="Times New Roman" panose="02020603050405020304" pitchFamily="18" charset="0"/>
              </a:rPr>
              <a:t>Gastrectomy</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for </a:t>
            </a: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a:t>
            </a:r>
          </a:p>
          <a:p>
            <a:pPr algn="r"/>
            <a:r>
              <a:rPr lang="it-IT" sz="1000" dirty="0">
                <a:latin typeface="Times New Roman" panose="02020603050405020304" pitchFamily="18" charset="0"/>
                <a:cs typeface="Times New Roman" panose="02020603050405020304" pitchFamily="18" charset="0"/>
              </a:rPr>
              <a:t>The American Journal of Surgery. In press</a:t>
            </a:r>
          </a:p>
        </p:txBody>
      </p:sp>
      <p:sp>
        <p:nvSpPr>
          <p:cNvPr id="10" name="CasellaDiTesto 9">
            <a:extLst>
              <a:ext uri="{FF2B5EF4-FFF2-40B4-BE49-F238E27FC236}">
                <a16:creationId xmlns:a16="http://schemas.microsoft.com/office/drawing/2014/main" id="{F3D7F2FF-02C2-3806-3BA3-AF78C4A2B379}"/>
              </a:ext>
            </a:extLst>
          </p:cNvPr>
          <p:cNvSpPr txBox="1"/>
          <p:nvPr/>
        </p:nvSpPr>
        <p:spPr>
          <a:xfrm>
            <a:off x="8029575" y="816915"/>
            <a:ext cx="4105276" cy="4524315"/>
          </a:xfrm>
          <a:prstGeom prst="rect">
            <a:avLst/>
          </a:prstGeom>
          <a:noFill/>
        </p:spPr>
        <p:txBody>
          <a:bodyPr wrap="square">
            <a:spAutoFit/>
          </a:bodyPr>
          <a:lstStyle/>
          <a:p>
            <a:pPr algn="just">
              <a:buNone/>
            </a:pPr>
            <a:r>
              <a:rPr lang="it-IT" b="1" dirty="0" err="1">
                <a:solidFill>
                  <a:srgbClr val="000000"/>
                </a:solidFill>
                <a:effectLst/>
                <a:latin typeface="Times New Roman" panose="02020603050405020304" pitchFamily="18" charset="0"/>
              </a:rPr>
              <a:t>Results</a:t>
            </a:r>
            <a:r>
              <a:rPr lang="it-IT" dirty="0">
                <a:solidFill>
                  <a:srgbClr val="000000"/>
                </a:solidFill>
                <a:effectLst/>
                <a:latin typeface="Times New Roman" panose="02020603050405020304" pitchFamily="18" charset="0"/>
              </a:rPr>
              <a:t>: Of the 58 </a:t>
            </a:r>
            <a:r>
              <a:rPr lang="it-IT" dirty="0" err="1">
                <a:solidFill>
                  <a:srgbClr val="000000"/>
                </a:solidFill>
                <a:effectLst/>
                <a:latin typeface="Times New Roman" panose="02020603050405020304" pitchFamily="18" charset="0"/>
              </a:rPr>
              <a:t>patients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enrolled</a:t>
            </a:r>
            <a:r>
              <a:rPr lang="it-IT" dirty="0">
                <a:solidFill>
                  <a:srgbClr val="000000"/>
                </a:solidFill>
                <a:effectLst/>
                <a:latin typeface="Times New Roman" panose="02020603050405020304" pitchFamily="18" charset="0"/>
              </a:rPr>
              <a:t>, 38 </a:t>
            </a:r>
            <a:r>
              <a:rPr lang="it-IT" dirty="0" err="1">
                <a:solidFill>
                  <a:srgbClr val="000000"/>
                </a:solidFill>
                <a:effectLst/>
                <a:latin typeface="Times New Roman" panose="02020603050405020304" pitchFamily="18" charset="0"/>
              </a:rPr>
              <a:t>completed</a:t>
            </a:r>
            <a:r>
              <a:rPr lang="it-IT" dirty="0">
                <a:solidFill>
                  <a:srgbClr val="000000"/>
                </a:solidFill>
                <a:effectLst/>
                <a:latin typeface="Times New Roman" panose="02020603050405020304" pitchFamily="18" charset="0"/>
              </a:rPr>
              <a:t> long-</a:t>
            </a:r>
            <a:r>
              <a:rPr lang="it-IT" dirty="0" err="1">
                <a:solidFill>
                  <a:srgbClr val="000000"/>
                </a:solidFill>
                <a:effectLst/>
                <a:latin typeface="Times New Roman" panose="02020603050405020304" pitchFamily="18" charset="0"/>
              </a:rPr>
              <a:t>term</a:t>
            </a:r>
            <a:r>
              <a:rPr lang="it-IT" dirty="0">
                <a:solidFill>
                  <a:srgbClr val="000000"/>
                </a:solidFill>
                <a:effectLst/>
                <a:latin typeface="Times New Roman" panose="02020603050405020304" pitchFamily="18" charset="0"/>
              </a:rPr>
              <a:t> follow-up (</a:t>
            </a:r>
            <a:r>
              <a:rPr lang="it-IT" dirty="0" err="1">
                <a:solidFill>
                  <a:srgbClr val="000000"/>
                </a:solidFill>
                <a:effectLst/>
                <a:latin typeface="Times New Roman" panose="02020603050405020304" pitchFamily="18" charset="0"/>
              </a:rPr>
              <a:t>mean</a:t>
            </a:r>
            <a:r>
              <a:rPr lang="it-IT" dirty="0">
                <a:solidFill>
                  <a:srgbClr val="000000"/>
                </a:solidFill>
                <a:effectLst/>
                <a:latin typeface="Times New Roman" panose="02020603050405020304" pitchFamily="18" charset="0"/>
              </a:rPr>
              <a:t> 68.5 </a:t>
            </a:r>
            <a:r>
              <a:rPr lang="it-IT" dirty="0" err="1">
                <a:solidFill>
                  <a:srgbClr val="000000"/>
                </a:solidFill>
                <a:effectLst/>
                <a:latin typeface="Times New Roman" panose="02020603050405020304" pitchFamily="18" charset="0"/>
              </a:rPr>
              <a:t>months</a:t>
            </a:r>
            <a:r>
              <a:rPr lang="it-IT" dirty="0">
                <a:solidFill>
                  <a:srgbClr val="000000"/>
                </a:solidFill>
                <a:effectLst/>
                <a:latin typeface="Times New Roman" panose="02020603050405020304" pitchFamily="18" charset="0"/>
              </a:rPr>
              <a:t>). </a:t>
            </a:r>
            <a:r>
              <a:rPr lang="it-IT" b="1" dirty="0">
                <a:solidFill>
                  <a:srgbClr val="FF0000"/>
                </a:solidFill>
                <a:effectLst/>
                <a:latin typeface="Times New Roman" panose="02020603050405020304" pitchFamily="18" charset="0"/>
              </a:rPr>
              <a:t>92.1% of </a:t>
            </a:r>
            <a:r>
              <a:rPr lang="it-IT" b="1" dirty="0" err="1">
                <a:solidFill>
                  <a:srgbClr val="FF0000"/>
                </a:solidFill>
                <a:effectLst/>
                <a:latin typeface="Times New Roman" panose="02020603050405020304" pitchFamily="18" charset="0"/>
              </a:rPr>
              <a:t>patients</a:t>
            </a:r>
            <a:r>
              <a:rPr lang="it-IT" b="1" dirty="0">
                <a:solidFill>
                  <a:srgbClr val="FF0000"/>
                </a:solidFill>
                <a:effectLst/>
                <a:latin typeface="Times New Roman" panose="02020603050405020304" pitchFamily="18" charset="0"/>
              </a:rPr>
              <a:t> </a:t>
            </a:r>
            <a:r>
              <a:rPr lang="it-IT" b="1" dirty="0" err="1">
                <a:solidFill>
                  <a:srgbClr val="FF0000"/>
                </a:solidFill>
                <a:effectLst/>
                <a:latin typeface="Times New Roman" panose="02020603050405020304" pitchFamily="18" charset="0"/>
              </a:rPr>
              <a:t>had</a:t>
            </a:r>
            <a:r>
              <a:rPr lang="it-IT" b="1" dirty="0">
                <a:solidFill>
                  <a:srgbClr val="FF0000"/>
                </a:solidFill>
                <a:effectLst/>
                <a:latin typeface="Times New Roman" panose="02020603050405020304" pitchFamily="18" charset="0"/>
              </a:rPr>
              <a:t> </a:t>
            </a:r>
            <a:r>
              <a:rPr lang="it-IT" b="1" dirty="0" err="1">
                <a:solidFill>
                  <a:srgbClr val="FF0000"/>
                </a:solidFill>
                <a:effectLst/>
                <a:latin typeface="Times New Roman" panose="02020603050405020304" pitchFamily="18" charset="0"/>
              </a:rPr>
              <a:t>discontinued</a:t>
            </a:r>
            <a:r>
              <a:rPr lang="it-IT" b="1" dirty="0">
                <a:solidFill>
                  <a:srgbClr val="FF0000"/>
                </a:solidFill>
                <a:effectLst/>
                <a:latin typeface="Times New Roman" panose="02020603050405020304" pitchFamily="18" charset="0"/>
              </a:rPr>
              <a:t> Proton Pump </a:t>
            </a:r>
            <a:r>
              <a:rPr lang="it-IT" b="1" dirty="0" err="1">
                <a:solidFill>
                  <a:srgbClr val="FF0000"/>
                </a:solidFill>
                <a:effectLst/>
                <a:latin typeface="Times New Roman" panose="02020603050405020304" pitchFamily="18" charset="0"/>
              </a:rPr>
              <a:t>Inhibitors</a:t>
            </a:r>
            <a:r>
              <a:rPr lang="it-IT" b="1" dirty="0">
                <a:solidFill>
                  <a:srgbClr val="FF0000"/>
                </a:solidFill>
                <a:effectLst/>
                <a:latin typeface="Times New Roman" panose="02020603050405020304" pitchFamily="18" charset="0"/>
              </a:rPr>
              <a:t> </a:t>
            </a:r>
            <a:r>
              <a:rPr lang="it-IT" dirty="0">
                <a:solidFill>
                  <a:srgbClr val="000000"/>
                </a:solidFill>
                <a:effectLst/>
                <a:latin typeface="Times New Roman" panose="02020603050405020304" pitchFamily="18" charset="0"/>
              </a:rPr>
              <a:t>(</a:t>
            </a:r>
            <a:r>
              <a:rPr lang="it-IT" dirty="0" err="1">
                <a:solidFill>
                  <a:srgbClr val="000000"/>
                </a:solidFill>
                <a:effectLst/>
                <a:latin typeface="Times New Roman" panose="02020603050405020304" pitchFamily="18" charset="0"/>
              </a:rPr>
              <a:t>PPIs</a:t>
            </a:r>
            <a:r>
              <a:rPr lang="it-IT" dirty="0">
                <a:solidFill>
                  <a:srgbClr val="000000"/>
                </a:solidFill>
                <a:effectLst/>
                <a:latin typeface="Times New Roman" panose="02020603050405020304" pitchFamily="18" charset="0"/>
              </a:rPr>
              <a:t>) and </a:t>
            </a:r>
            <a:r>
              <a:rPr lang="it-IT" dirty="0" err="1">
                <a:solidFill>
                  <a:srgbClr val="000000"/>
                </a:solidFill>
                <a:effectLst/>
                <a:latin typeface="Times New Roman" panose="02020603050405020304" pitchFamily="18" charset="0"/>
              </a:rPr>
              <a:t>were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asymptomatic</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Among</a:t>
            </a:r>
            <a:r>
              <a:rPr lang="it-IT" dirty="0">
                <a:solidFill>
                  <a:srgbClr val="000000"/>
                </a:solidFill>
                <a:effectLst/>
                <a:latin typeface="Times New Roman" panose="02020603050405020304" pitchFamily="18" charset="0"/>
              </a:rPr>
              <a:t> the 24 </a:t>
            </a:r>
            <a:r>
              <a:rPr lang="it-IT" dirty="0" err="1">
                <a:solidFill>
                  <a:srgbClr val="000000"/>
                </a:solidFill>
                <a:effectLst/>
                <a:latin typeface="Times New Roman" panose="02020603050405020304" pitchFamily="18" charset="0"/>
              </a:rPr>
              <a:t>patients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who</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underwent</a:t>
            </a:r>
            <a:r>
              <a:rPr lang="it-IT" dirty="0">
                <a:solidFill>
                  <a:srgbClr val="000000"/>
                </a:solidFill>
                <a:effectLst/>
                <a:latin typeface="Times New Roman" panose="02020603050405020304" pitchFamily="18" charset="0"/>
              </a:rPr>
              <a:t> long-</a:t>
            </a:r>
            <a:r>
              <a:rPr lang="it-IT" dirty="0" err="1">
                <a:solidFill>
                  <a:srgbClr val="000000"/>
                </a:solidFill>
                <a:effectLst/>
                <a:latin typeface="Times New Roman" panose="02020603050405020304" pitchFamily="18" charset="0"/>
              </a:rPr>
              <a:t>term</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gastroscopy</a:t>
            </a:r>
            <a:r>
              <a:rPr lang="it-IT" dirty="0">
                <a:solidFill>
                  <a:srgbClr val="000000"/>
                </a:solidFill>
                <a:effectLst/>
                <a:latin typeface="Times New Roman" panose="02020603050405020304" pitchFamily="18" charset="0"/>
              </a:rPr>
              <a:t>, 96.6% </a:t>
            </a:r>
            <a:r>
              <a:rPr lang="it-IT" dirty="0" err="1">
                <a:solidFill>
                  <a:srgbClr val="000000"/>
                </a:solidFill>
                <a:effectLst/>
                <a:latin typeface="Times New Roman" panose="02020603050405020304" pitchFamily="18" charset="0"/>
              </a:rPr>
              <a:t>showed</a:t>
            </a:r>
            <a:r>
              <a:rPr lang="it-IT" dirty="0">
                <a:solidFill>
                  <a:srgbClr val="000000"/>
                </a:solidFill>
                <a:effectLst/>
                <a:latin typeface="Times New Roman" panose="02020603050405020304" pitchFamily="18" charset="0"/>
              </a:rPr>
              <a:t> no </a:t>
            </a:r>
            <a:r>
              <a:rPr lang="it-IT" dirty="0" err="1">
                <a:solidFill>
                  <a:srgbClr val="000000"/>
                </a:solidFill>
                <a:effectLst/>
                <a:latin typeface="Times New Roman" panose="02020603050405020304" pitchFamily="18" charset="0"/>
              </a:rPr>
              <a:t>esophagitis</a:t>
            </a:r>
            <a:r>
              <a:rPr lang="it-IT" dirty="0">
                <a:solidFill>
                  <a:srgbClr val="000000"/>
                </a:solidFill>
                <a:effectLst/>
                <a:latin typeface="Times New Roman" panose="02020603050405020304" pitchFamily="18" charset="0"/>
              </a:rPr>
              <a:t>. The </a:t>
            </a:r>
            <a:r>
              <a:rPr lang="it-IT" dirty="0" err="1">
                <a:solidFill>
                  <a:srgbClr val="000000"/>
                </a:solidFill>
                <a:effectLst/>
                <a:latin typeface="Times New Roman" panose="02020603050405020304" pitchFamily="18" charset="0"/>
              </a:rPr>
              <a:t>adjusted</a:t>
            </a:r>
            <a:r>
              <a:rPr lang="it-IT" dirty="0">
                <a:solidFill>
                  <a:srgbClr val="000000"/>
                </a:solidFill>
                <a:effectLst/>
                <a:latin typeface="Times New Roman" panose="02020603050405020304" pitchFamily="18" charset="0"/>
              </a:rPr>
              <a:t> Total Weight Loss (%TWL) </a:t>
            </a:r>
            <a:r>
              <a:rPr lang="it-IT" dirty="0" err="1">
                <a:solidFill>
                  <a:srgbClr val="000000"/>
                </a:solidFill>
                <a:effectLst/>
                <a:latin typeface="Times New Roman" panose="02020603050405020304" pitchFamily="18" charset="0"/>
              </a:rPr>
              <a:t>was</a:t>
            </a:r>
            <a:r>
              <a:rPr lang="it-IT" dirty="0">
                <a:solidFill>
                  <a:srgbClr val="000000"/>
                </a:solidFill>
                <a:effectLst/>
                <a:latin typeface="Times New Roman" panose="02020603050405020304" pitchFamily="18" charset="0"/>
              </a:rPr>
              <a:t> 26.1%.</a:t>
            </a:r>
          </a:p>
          <a:p>
            <a:pPr algn="just">
              <a:buNone/>
            </a:pPr>
            <a:endParaRPr lang="it-IT" dirty="0">
              <a:solidFill>
                <a:srgbClr val="000000"/>
              </a:solidFill>
              <a:effectLst/>
              <a:latin typeface="Times New Roman" panose="02020603050405020304" pitchFamily="18" charset="0"/>
            </a:endParaRPr>
          </a:p>
          <a:p>
            <a:pPr>
              <a:buNone/>
            </a:pPr>
            <a:r>
              <a:rPr lang="it-IT" b="1" dirty="0" err="1">
                <a:solidFill>
                  <a:srgbClr val="000000"/>
                </a:solidFill>
                <a:effectLst/>
                <a:latin typeface="Times New Roman" panose="02020603050405020304" pitchFamily="18" charset="0"/>
              </a:rPr>
              <a:t>Conclusion</a:t>
            </a:r>
            <a:r>
              <a:rPr lang="it-IT" dirty="0">
                <a:solidFill>
                  <a:srgbClr val="000000"/>
                </a:solidFill>
                <a:effectLst/>
                <a:latin typeface="Times New Roman" panose="02020603050405020304" pitchFamily="18" charset="0"/>
              </a:rPr>
              <a:t>: After more </a:t>
            </a:r>
            <a:r>
              <a:rPr lang="it-IT" dirty="0" err="1">
                <a:solidFill>
                  <a:srgbClr val="000000"/>
                </a:solidFill>
                <a:effectLst/>
                <a:latin typeface="Times New Roman" panose="02020603050405020304" pitchFamily="18" charset="0"/>
              </a:rPr>
              <a:t>than</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five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years</a:t>
            </a:r>
            <a:r>
              <a:rPr lang="it-IT" dirty="0">
                <a:solidFill>
                  <a:srgbClr val="000000"/>
                </a:solidFill>
                <a:effectLst/>
                <a:latin typeface="Times New Roman" panose="02020603050405020304" pitchFamily="18" charset="0"/>
              </a:rPr>
              <a:t>, SGRF </a:t>
            </a:r>
            <a:r>
              <a:rPr lang="it-IT" dirty="0" err="1">
                <a:solidFill>
                  <a:srgbClr val="000000"/>
                </a:solidFill>
                <a:effectLst/>
                <a:latin typeface="Times New Roman" panose="02020603050405020304" pitchFamily="18" charset="0"/>
              </a:rPr>
              <a:t>is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proven</a:t>
            </a:r>
            <a:r>
              <a:rPr lang="it-IT" dirty="0">
                <a:solidFill>
                  <a:srgbClr val="000000"/>
                </a:solidFill>
                <a:effectLst/>
                <a:latin typeface="Times New Roman" panose="02020603050405020304" pitchFamily="18" charset="0"/>
              </a:rPr>
              <a:t> to be a </a:t>
            </a:r>
            <a:r>
              <a:rPr lang="it-IT" dirty="0" err="1">
                <a:solidFill>
                  <a:srgbClr val="000000"/>
                </a:solidFill>
                <a:effectLst/>
                <a:latin typeface="Times New Roman" panose="02020603050405020304" pitchFamily="18" charset="0"/>
              </a:rPr>
              <a:t>powerful</a:t>
            </a:r>
            <a:r>
              <a:rPr lang="it-IT" dirty="0">
                <a:solidFill>
                  <a:srgbClr val="000000"/>
                </a:solidFill>
                <a:effectLst/>
                <a:latin typeface="Times New Roman" panose="02020603050405020304" pitchFamily="18" charset="0"/>
              </a:rPr>
              <a:t>, dual-action option, </a:t>
            </a:r>
            <a:r>
              <a:rPr lang="it-IT" dirty="0" err="1">
                <a:solidFill>
                  <a:srgbClr val="000000"/>
                </a:solidFill>
                <a:effectLst/>
                <a:latin typeface="Times New Roman" panose="02020603050405020304" pitchFamily="18" charset="0"/>
              </a:rPr>
              <a:t>providing</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effective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sustained</a:t>
            </a:r>
            <a:r>
              <a:rPr lang="it-IT" dirty="0">
                <a:solidFill>
                  <a:srgbClr val="000000"/>
                </a:solidFill>
                <a:effectLst/>
                <a:latin typeface="Times New Roman" panose="02020603050405020304" pitchFamily="18" charset="0"/>
              </a:rPr>
              <a:t> weight </a:t>
            </a:r>
            <a:r>
              <a:rPr lang="it-IT" dirty="0" err="1">
                <a:solidFill>
                  <a:srgbClr val="000000"/>
                </a:solidFill>
                <a:effectLst/>
                <a:latin typeface="Times New Roman" panose="02020603050405020304" pitchFamily="18" charset="0"/>
              </a:rPr>
              <a:t>loss</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while</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achieving</a:t>
            </a:r>
            <a:r>
              <a:rPr lang="it-IT" dirty="0">
                <a:solidFill>
                  <a:srgbClr val="000000"/>
                </a:solidFill>
                <a:effectLst/>
                <a:latin typeface="Times New Roman" panose="02020603050405020304" pitchFamily="18" charset="0"/>
              </a:rPr>
              <a:t> a </a:t>
            </a:r>
            <a:r>
              <a:rPr lang="it-IT" dirty="0" err="1">
                <a:solidFill>
                  <a:srgbClr val="000000"/>
                </a:solidFill>
                <a:effectLst/>
                <a:latin typeface="Times New Roman" panose="02020603050405020304" pitchFamily="18" charset="0"/>
              </a:rPr>
              <a:t>near-total</a:t>
            </a:r>
            <a:r>
              <a:rPr lang="it-IT" dirty="0">
                <a:solidFill>
                  <a:srgbClr val="000000"/>
                </a:solidFill>
                <a:effectLst/>
                <a:latin typeface="Times New Roman" panose="02020603050405020304" pitchFamily="18" charset="0"/>
              </a:rPr>
              <a:t> </a:t>
            </a:r>
            <a:r>
              <a:rPr lang="it-IT" dirty="0" err="1">
                <a:solidFill>
                  <a:srgbClr val="000000"/>
                </a:solidFill>
                <a:effectLst/>
                <a:latin typeface="Times New Roman" panose="02020603050405020304" pitchFamily="18" charset="0"/>
              </a:rPr>
              <a:t>eradication</a:t>
            </a:r>
            <a:r>
              <a:rPr lang="it-IT" dirty="0">
                <a:solidFill>
                  <a:srgbClr val="000000"/>
                </a:solidFill>
                <a:effectLst/>
                <a:latin typeface="Times New Roman" panose="02020603050405020304" pitchFamily="18" charset="0"/>
              </a:rPr>
              <a:t> of </a:t>
            </a:r>
            <a:r>
              <a:rPr lang="it-IT" dirty="0" err="1">
                <a:solidFill>
                  <a:srgbClr val="000000"/>
                </a:solidFill>
                <a:effectLst/>
                <a:latin typeface="Times New Roman" panose="02020603050405020304" pitchFamily="18" charset="0"/>
              </a:rPr>
              <a:t>reflux-related</a:t>
            </a:r>
            <a:r>
              <a:rPr lang="it-IT" dirty="0">
                <a:solidFill>
                  <a:srgbClr val="000000"/>
                </a:solidFill>
                <a:latin typeface="Times New Roman" panose="02020603050405020304" pitchFamily="18" charset="0"/>
              </a:rPr>
              <a:t> </a:t>
            </a:r>
            <a:r>
              <a:rPr lang="it-IT" dirty="0" err="1">
                <a:solidFill>
                  <a:srgbClr val="000000"/>
                </a:solidFill>
                <a:effectLst/>
                <a:latin typeface="Times New Roman" panose="02020603050405020304" pitchFamily="18" charset="0"/>
              </a:rPr>
              <a:t>symptoms</a:t>
            </a:r>
            <a:r>
              <a:rPr lang="it-IT" dirty="0">
                <a:solidFill>
                  <a:srgbClr val="000000"/>
                </a:solidFill>
                <a:effectLst/>
                <a:latin typeface="Times New Roman" panose="02020603050405020304" pitchFamily="18" charset="0"/>
              </a:rPr>
              <a:t>.</a:t>
            </a:r>
          </a:p>
        </p:txBody>
      </p:sp>
      <p:pic>
        <p:nvPicPr>
          <p:cNvPr id="12" name="Immagine 11" descr="Immagine che contiene schizzo, diagramma, linea, Rettangolo&#10;&#10;Il contenuto generato dall'IA potrebbe non essere corretto.">
            <a:extLst>
              <a:ext uri="{FF2B5EF4-FFF2-40B4-BE49-F238E27FC236}">
                <a16:creationId xmlns:a16="http://schemas.microsoft.com/office/drawing/2014/main" id="{DA99E402-E8B7-A54B-4CEB-3039BFEF8487}"/>
              </a:ext>
            </a:extLst>
          </p:cNvPr>
          <p:cNvPicPr>
            <a:picLocks noChangeAspect="1"/>
          </p:cNvPicPr>
          <p:nvPr/>
        </p:nvPicPr>
        <p:blipFill>
          <a:blip r:embed="rId4">
            <a:extLst>
              <a:ext uri="{28A0092B-C50C-407E-A947-70E740481C1C}">
                <a14:useLocalDpi xmlns:a14="http://schemas.microsoft.com/office/drawing/2010/main" val="0"/>
              </a:ext>
            </a:extLst>
          </a:blip>
          <a:srcRect l="2956" t="31375" r="2926" b="27211"/>
          <a:stretch>
            <a:fillRect/>
          </a:stretch>
        </p:blipFill>
        <p:spPr>
          <a:xfrm>
            <a:off x="84572" y="3429000"/>
            <a:ext cx="7909916" cy="2263508"/>
          </a:xfrm>
          <a:prstGeom prst="rect">
            <a:avLst/>
          </a:prstGeom>
        </p:spPr>
      </p:pic>
    </p:spTree>
    <p:extLst>
      <p:ext uri="{BB962C8B-B14F-4D97-AF65-F5344CB8AC3E}">
        <p14:creationId xmlns:p14="http://schemas.microsoft.com/office/powerpoint/2010/main" val="131248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2E79-95CD-DCDD-AF0F-277833979A0B}"/>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0E563DD5-3F99-8CB2-4963-D1D96E6FC3DA}"/>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39CDE120-377E-93F0-4381-7D4A32C10790}"/>
              </a:ext>
            </a:extLst>
          </p:cNvPr>
          <p:cNvSpPr>
            <a:spLocks noGrp="1"/>
          </p:cNvSpPr>
          <p:nvPr>
            <p:ph type="sldNum" sz="quarter" idx="12"/>
          </p:nvPr>
        </p:nvSpPr>
        <p:spPr/>
        <p:txBody>
          <a:bodyPr/>
          <a:lstStyle/>
          <a:p>
            <a:fld id="{9EB5E2F4-2909-4C9F-A1F1-B182957AED20}" type="slidenum">
              <a:rPr lang="it-IT" smtClean="0"/>
              <a:t>17</a:t>
            </a:fld>
            <a:endParaRPr lang="it-IT"/>
          </a:p>
        </p:txBody>
      </p:sp>
      <p:sp>
        <p:nvSpPr>
          <p:cNvPr id="5" name="CasellaDiTesto 4">
            <a:extLst>
              <a:ext uri="{FF2B5EF4-FFF2-40B4-BE49-F238E27FC236}">
                <a16:creationId xmlns:a16="http://schemas.microsoft.com/office/drawing/2014/main" id="{C0463472-D1A8-C3F9-51FC-4BB73A99731A}"/>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34E24016-9163-B577-353A-14B576848C31}"/>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5E988358-787F-804D-E7BB-B5378D153CCA}"/>
              </a:ext>
            </a:extLst>
          </p:cNvPr>
          <p:cNvSpPr/>
          <p:nvPr/>
        </p:nvSpPr>
        <p:spPr>
          <a:xfrm>
            <a:off x="84574" y="467817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28AAE7AE-6AC9-F121-0359-B6EEB50F9037}"/>
              </a:ext>
            </a:extLst>
          </p:cNvPr>
          <p:cNvSpPr txBox="1"/>
          <p:nvPr/>
        </p:nvSpPr>
        <p:spPr>
          <a:xfrm>
            <a:off x="127393" y="5741637"/>
            <a:ext cx="12074925" cy="553998"/>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Corvo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Uccelli M, Mantovani L, Olmi S. Beyond the Sleeve: </a:t>
            </a:r>
            <a:r>
              <a:rPr lang="it-IT" sz="1000" dirty="0" err="1">
                <a:latin typeface="Times New Roman" panose="02020603050405020304" pitchFamily="18" charset="0"/>
                <a:cs typeface="Times New Roman" panose="02020603050405020304" pitchFamily="18" charset="0"/>
              </a:rPr>
              <a:t>Unveiling</a:t>
            </a:r>
            <a:r>
              <a:rPr lang="it-IT" sz="1000" dirty="0">
                <a:latin typeface="Times New Roman" panose="02020603050405020304" pitchFamily="18" charset="0"/>
                <a:cs typeface="Times New Roman" panose="02020603050405020304" pitchFamily="18" charset="0"/>
              </a:rPr>
              <a:t> the Long-</a:t>
            </a:r>
            <a:r>
              <a:rPr lang="it-IT" sz="1000" dirty="0" err="1">
                <a:latin typeface="Times New Roman" panose="02020603050405020304" pitchFamily="18" charset="0"/>
                <a:cs typeface="Times New Roman" panose="02020603050405020304" pitchFamily="18" charset="0"/>
              </a:rPr>
              <a:t>Term</a:t>
            </a:r>
            <a:r>
              <a:rPr lang="it-IT" sz="1000" dirty="0">
                <a:latin typeface="Times New Roman" panose="02020603050405020304" pitchFamily="18" charset="0"/>
                <a:cs typeface="Times New Roman" panose="02020603050405020304" pitchFamily="18" charset="0"/>
              </a:rPr>
              <a:t> Impact of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Single-Center Clinical Trial.</a:t>
            </a:r>
          </a:p>
          <a:p>
            <a:pPr algn="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Surgery. In press</a:t>
            </a:r>
          </a:p>
          <a:p>
            <a:pPr algn="r"/>
            <a:endParaRPr lang="it-IT" sz="10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D54CA9A-D3C3-3681-EF86-DF907DD44A9D}"/>
              </a:ext>
            </a:extLst>
          </p:cNvPr>
          <p:cNvSpPr txBox="1"/>
          <p:nvPr/>
        </p:nvSpPr>
        <p:spPr>
          <a:xfrm>
            <a:off x="2547935" y="650085"/>
            <a:ext cx="9544052" cy="4309706"/>
          </a:xfrm>
          <a:prstGeom prst="rect">
            <a:avLst/>
          </a:prstGeom>
          <a:noFill/>
        </p:spPr>
        <p:txBody>
          <a:bodyPr wrap="square">
            <a:spAutoFit/>
          </a:bodyPr>
          <a:lstStyle/>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Results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Of the 160 patients who completed long-term follow-up, there was no significant overall difference in weight reduction between groups. However, the SGRF group showed a slightly slower rate of BMI reduction over time. Both groups maintained over 20% TBWL at five years. Crucially, SGRF significantly reduced symptomatic GERD (11.9% vs. 59.5%), PPIs use (6.8% vs. 32.6%), and endoscopic esophagitis (0% vs. 32.4%) compared to SG. While early perforation was higher in SGRF (4.4% vs. 0.7% for SG leakage), likely due to a learning curve, long-term reoperation rates were similar. Fundoplication integrity in SGRF was maintained in 92.8% of patients.</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Conclusion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SGRF offers superior long-term GERD control without compromising overall weight loss. Although it has a learning curve for surgeons regarding early complications, its benefits in preventing reflux are significant. Further research is needed to compare SGRF with RYGB for GERD and to examine hormonal influences on weight loss in SGRF.</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176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2B80E-BBEE-8883-EE9F-F2F899936B8C}"/>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D1BAE5F1-08DF-58B3-B368-99636C397F9F}"/>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BE82AADD-2472-33C2-49AC-389296490182}"/>
              </a:ext>
            </a:extLst>
          </p:cNvPr>
          <p:cNvSpPr>
            <a:spLocks noGrp="1"/>
          </p:cNvSpPr>
          <p:nvPr>
            <p:ph type="sldNum" sz="quarter" idx="12"/>
          </p:nvPr>
        </p:nvSpPr>
        <p:spPr/>
        <p:txBody>
          <a:bodyPr/>
          <a:lstStyle/>
          <a:p>
            <a:fld id="{9EB5E2F4-2909-4C9F-A1F1-B182957AED20}" type="slidenum">
              <a:rPr lang="it-IT" smtClean="0"/>
              <a:t>18</a:t>
            </a:fld>
            <a:endParaRPr lang="it-IT"/>
          </a:p>
        </p:txBody>
      </p:sp>
      <p:sp>
        <p:nvSpPr>
          <p:cNvPr id="5" name="CasellaDiTesto 4">
            <a:extLst>
              <a:ext uri="{FF2B5EF4-FFF2-40B4-BE49-F238E27FC236}">
                <a16:creationId xmlns:a16="http://schemas.microsoft.com/office/drawing/2014/main" id="{B958A030-B854-4B00-1E04-136D34606A61}"/>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218934CB-26CA-504A-0202-A997307F326D}"/>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7A8D0FEE-6293-C8A0-35A0-B9264973C184}"/>
              </a:ext>
            </a:extLst>
          </p:cNvPr>
          <p:cNvSpPr/>
          <p:nvPr/>
        </p:nvSpPr>
        <p:spPr>
          <a:xfrm>
            <a:off x="84574" y="467817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8BD6DD1E-675C-338D-9DBE-917F49A98B14}"/>
              </a:ext>
            </a:extLst>
          </p:cNvPr>
          <p:cNvSpPr txBox="1"/>
          <p:nvPr/>
        </p:nvSpPr>
        <p:spPr>
          <a:xfrm>
            <a:off x="127393" y="5741637"/>
            <a:ext cx="12074925" cy="553998"/>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Corvo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Uccelli M, Mantovani L, Olmi S. Beyond the Sleeve: </a:t>
            </a:r>
            <a:r>
              <a:rPr lang="it-IT" sz="1000" dirty="0" err="1">
                <a:latin typeface="Times New Roman" panose="02020603050405020304" pitchFamily="18" charset="0"/>
                <a:cs typeface="Times New Roman" panose="02020603050405020304" pitchFamily="18" charset="0"/>
              </a:rPr>
              <a:t>Unveiling</a:t>
            </a:r>
            <a:r>
              <a:rPr lang="it-IT" sz="1000" dirty="0">
                <a:latin typeface="Times New Roman" panose="02020603050405020304" pitchFamily="18" charset="0"/>
                <a:cs typeface="Times New Roman" panose="02020603050405020304" pitchFamily="18" charset="0"/>
              </a:rPr>
              <a:t> the Long-</a:t>
            </a:r>
            <a:r>
              <a:rPr lang="it-IT" sz="1000" dirty="0" err="1">
                <a:latin typeface="Times New Roman" panose="02020603050405020304" pitchFamily="18" charset="0"/>
                <a:cs typeface="Times New Roman" panose="02020603050405020304" pitchFamily="18" charset="0"/>
              </a:rPr>
              <a:t>Term</a:t>
            </a:r>
            <a:r>
              <a:rPr lang="it-IT" sz="1000" dirty="0">
                <a:latin typeface="Times New Roman" panose="02020603050405020304" pitchFamily="18" charset="0"/>
                <a:cs typeface="Times New Roman" panose="02020603050405020304" pitchFamily="18" charset="0"/>
              </a:rPr>
              <a:t> Impact of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Single-Center Clinical Trial.</a:t>
            </a:r>
          </a:p>
          <a:p>
            <a:pPr algn="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Surgery. In press</a:t>
            </a:r>
          </a:p>
          <a:p>
            <a:pPr algn="r"/>
            <a:endParaRPr lang="it-IT" sz="10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158D1615-F62E-5BEE-EB42-277BF49F8A9E}"/>
              </a:ext>
            </a:extLst>
          </p:cNvPr>
          <p:cNvSpPr txBox="1"/>
          <p:nvPr/>
        </p:nvSpPr>
        <p:spPr>
          <a:xfrm>
            <a:off x="2547935" y="650085"/>
            <a:ext cx="9544052" cy="4309706"/>
          </a:xfrm>
          <a:prstGeom prst="rect">
            <a:avLst/>
          </a:prstGeom>
          <a:noFill/>
        </p:spPr>
        <p:txBody>
          <a:bodyPr wrap="square">
            <a:spAutoFit/>
          </a:bodyPr>
          <a:lstStyle/>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Results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Of the 160 patients who completed long-term follow-up, there was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 significant overall difference in weight reduction between groups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However, the SGRF group showed a slightly slower rate of BMI reduction over time. Both groups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maintained over 20% TBWL at five years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Crucially, SGRF significantly reduced symptomatic GERD (11.9% vs. 59.5%), PPIs use (6.8% vs. 32.6%), and endoscopic esophagitis (0% vs. 32.4%) compared to SG. While early perforation was higher in SGRF (4.4% vs. 0.7% for SG leakage), likely due to a learning curve, long-term reoperation rates were similar. Fundoplication integrity in SGRF was maintained in 92.8% of patients.</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Conclusion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SGRF offers superior long-term GERD control without compromising overall weight loss. Although it has a learning curve for surgeons regarding early complications, its benefits in preventing reflux are significant. Further research is needed to compare SGRF with RYGB for GERD and to examine hormonal influences on weight loss in SGRF.</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59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1AE3-3A9C-F036-AFAC-13BCDB6BDF36}"/>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920C0991-2AD1-EDE5-310E-62C296173613}"/>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4C4277D9-5BFC-29A3-7CD9-62AD632FD8DF}"/>
              </a:ext>
            </a:extLst>
          </p:cNvPr>
          <p:cNvSpPr>
            <a:spLocks noGrp="1"/>
          </p:cNvSpPr>
          <p:nvPr>
            <p:ph type="sldNum" sz="quarter" idx="12"/>
          </p:nvPr>
        </p:nvSpPr>
        <p:spPr/>
        <p:txBody>
          <a:bodyPr/>
          <a:lstStyle/>
          <a:p>
            <a:fld id="{9EB5E2F4-2909-4C9F-A1F1-B182957AED20}" type="slidenum">
              <a:rPr lang="it-IT" smtClean="0"/>
              <a:t>19</a:t>
            </a:fld>
            <a:endParaRPr lang="it-IT"/>
          </a:p>
        </p:txBody>
      </p:sp>
      <p:sp>
        <p:nvSpPr>
          <p:cNvPr id="5" name="CasellaDiTesto 4">
            <a:extLst>
              <a:ext uri="{FF2B5EF4-FFF2-40B4-BE49-F238E27FC236}">
                <a16:creationId xmlns:a16="http://schemas.microsoft.com/office/drawing/2014/main" id="{ADD3C01F-3920-232C-D5FF-B0B80C728018}"/>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D136F529-516E-0B4C-270A-9C027904F713}"/>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597A2CB0-42B9-3EA2-0F18-923F4984EAA1}"/>
              </a:ext>
            </a:extLst>
          </p:cNvPr>
          <p:cNvSpPr/>
          <p:nvPr/>
        </p:nvSpPr>
        <p:spPr>
          <a:xfrm>
            <a:off x="84574" y="467817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018D58B-BDCA-8FD5-3DBA-077BEA4E677B}"/>
              </a:ext>
            </a:extLst>
          </p:cNvPr>
          <p:cNvSpPr txBox="1"/>
          <p:nvPr/>
        </p:nvSpPr>
        <p:spPr>
          <a:xfrm>
            <a:off x="127393" y="5741637"/>
            <a:ext cx="12074925" cy="553998"/>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Corvo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Uccelli M, Mantovani L, Olmi S. Beyond the Sleeve: </a:t>
            </a:r>
            <a:r>
              <a:rPr lang="it-IT" sz="1000" dirty="0" err="1">
                <a:latin typeface="Times New Roman" panose="02020603050405020304" pitchFamily="18" charset="0"/>
                <a:cs typeface="Times New Roman" panose="02020603050405020304" pitchFamily="18" charset="0"/>
              </a:rPr>
              <a:t>Unveiling</a:t>
            </a:r>
            <a:r>
              <a:rPr lang="it-IT" sz="1000" dirty="0">
                <a:latin typeface="Times New Roman" panose="02020603050405020304" pitchFamily="18" charset="0"/>
                <a:cs typeface="Times New Roman" panose="02020603050405020304" pitchFamily="18" charset="0"/>
              </a:rPr>
              <a:t> the Long-</a:t>
            </a:r>
            <a:r>
              <a:rPr lang="it-IT" sz="1000" dirty="0" err="1">
                <a:latin typeface="Times New Roman" panose="02020603050405020304" pitchFamily="18" charset="0"/>
                <a:cs typeface="Times New Roman" panose="02020603050405020304" pitchFamily="18" charset="0"/>
              </a:rPr>
              <a:t>Term</a:t>
            </a:r>
            <a:r>
              <a:rPr lang="it-IT" sz="1000" dirty="0">
                <a:latin typeface="Times New Roman" panose="02020603050405020304" pitchFamily="18" charset="0"/>
                <a:cs typeface="Times New Roman" panose="02020603050405020304" pitchFamily="18" charset="0"/>
              </a:rPr>
              <a:t> Impact of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Single-Center Clinical Trial.</a:t>
            </a:r>
          </a:p>
          <a:p>
            <a:pPr algn="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Surgery. In press</a:t>
            </a:r>
          </a:p>
          <a:p>
            <a:pPr algn="r"/>
            <a:endParaRPr lang="it-IT" sz="10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BC1F7D88-078B-0F3B-AF39-5AB07307FD16}"/>
              </a:ext>
            </a:extLst>
          </p:cNvPr>
          <p:cNvSpPr txBox="1"/>
          <p:nvPr/>
        </p:nvSpPr>
        <p:spPr>
          <a:xfrm>
            <a:off x="2547935" y="650085"/>
            <a:ext cx="9544052" cy="4309706"/>
          </a:xfrm>
          <a:prstGeom prst="rect">
            <a:avLst/>
          </a:prstGeom>
          <a:noFill/>
        </p:spPr>
        <p:txBody>
          <a:bodyPr wrap="square">
            <a:spAutoFit/>
          </a:bodyPr>
          <a:lstStyle/>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Results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Of the 160 patients who completed long-term follow-up, there was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 significant overall difference in weight reduction between groups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However, the SGRF group showed a slightly slower rate of BMI reduction over time. Both groups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maintained over 20% TBWL at five years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Crucially,</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SGRF significantly reduced symptomatic GERD (11.9% vs. 59.5%), PPIs use (6.8% vs. 32.6%), and endoscopic esophagitis (0% vs. 32.4%) compared to SG.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While </a:t>
            </a: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early perforation was higher in SGRF (4.4% vs. 0.7% for SG leakage), likely due to a learning curve</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long-term reoperation rates were similar. Fundoplication integrity in SGRF was maintained in 92.8% of patients.</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Conclusion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SGRF offers superior long-term GERD control without compromising overall weight loss. Although it has a learning curve for surgeons regarding early complications, its benefits in preventing reflux are significant. Further research is needed to compare SGRF with RYGB for GERD and to examine hormonal influences on weight loss in SGRF.</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Connettore dritto 9">
            <a:extLst>
              <a:ext uri="{FF2B5EF4-FFF2-40B4-BE49-F238E27FC236}">
                <a16:creationId xmlns:a16="http://schemas.microsoft.com/office/drawing/2014/main" id="{45EA3474-9468-CCC2-C18F-9195C2219F15}"/>
              </a:ext>
            </a:extLst>
          </p:cNvPr>
          <p:cNvCxnSpPr/>
          <p:nvPr/>
        </p:nvCxnSpPr>
        <p:spPr>
          <a:xfrm>
            <a:off x="7500938" y="2014538"/>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ritto 10">
            <a:extLst>
              <a:ext uri="{FF2B5EF4-FFF2-40B4-BE49-F238E27FC236}">
                <a16:creationId xmlns:a16="http://schemas.microsoft.com/office/drawing/2014/main" id="{1AFC344D-C357-D7F8-E2BC-249BC2DDFA97}"/>
              </a:ext>
            </a:extLst>
          </p:cNvPr>
          <p:cNvCxnSpPr>
            <a:cxnSpLocks/>
          </p:cNvCxnSpPr>
          <p:nvPr/>
        </p:nvCxnSpPr>
        <p:spPr>
          <a:xfrm>
            <a:off x="2667000" y="2509838"/>
            <a:ext cx="8748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316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Pagina Web, Sito Web, software&#10;&#10;Il contenuto generato dall'IA potrebbe non essere corretto.">
            <a:extLst>
              <a:ext uri="{FF2B5EF4-FFF2-40B4-BE49-F238E27FC236}">
                <a16:creationId xmlns:a16="http://schemas.microsoft.com/office/drawing/2014/main" id="{E89EE017-DCEF-1090-4097-1C0EC69A4E37}"/>
              </a:ext>
            </a:extLst>
          </p:cNvPr>
          <p:cNvPicPr>
            <a:picLocks noChangeAspect="1"/>
          </p:cNvPicPr>
          <p:nvPr/>
        </p:nvPicPr>
        <p:blipFill>
          <a:blip r:embed="rId2">
            <a:extLst>
              <a:ext uri="{28A0092B-C50C-407E-A947-70E740481C1C}">
                <a14:useLocalDpi xmlns:a14="http://schemas.microsoft.com/office/drawing/2010/main" val="0"/>
              </a:ext>
            </a:extLst>
          </a:blip>
          <a:srcRect l="15877" t="13002" r="16108" b="32163"/>
          <a:stretch>
            <a:fillRect/>
          </a:stretch>
        </p:blipFill>
        <p:spPr>
          <a:xfrm>
            <a:off x="0" y="508632"/>
            <a:ext cx="7804215" cy="4091940"/>
          </a:xfrm>
          <a:prstGeom prst="rect">
            <a:avLst/>
          </a:prstGeom>
        </p:spPr>
      </p:pic>
      <p:sp>
        <p:nvSpPr>
          <p:cNvPr id="6" name="Ovale 5">
            <a:extLst>
              <a:ext uri="{FF2B5EF4-FFF2-40B4-BE49-F238E27FC236}">
                <a16:creationId xmlns:a16="http://schemas.microsoft.com/office/drawing/2014/main" id="{D230249F-3355-31F4-140A-1E6B2BD755AF}"/>
              </a:ext>
            </a:extLst>
          </p:cNvPr>
          <p:cNvSpPr/>
          <p:nvPr/>
        </p:nvSpPr>
        <p:spPr>
          <a:xfrm>
            <a:off x="2128838" y="12858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65776DDE-8876-887D-7A7C-5F8D783250FD}"/>
              </a:ext>
            </a:extLst>
          </p:cNvPr>
          <p:cNvSpPr/>
          <p:nvPr/>
        </p:nvSpPr>
        <p:spPr>
          <a:xfrm>
            <a:off x="4452938" y="40671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703FEF93-54D8-7634-BD57-CC5046AFB9B3}"/>
              </a:ext>
            </a:extLst>
          </p:cNvPr>
          <p:cNvSpPr/>
          <p:nvPr/>
        </p:nvSpPr>
        <p:spPr>
          <a:xfrm>
            <a:off x="12526" y="18303"/>
            <a:ext cx="12179474" cy="461665"/>
          </a:xfrm>
          <a:prstGeom prst="rect">
            <a:avLst/>
          </a:prstGeom>
        </p:spPr>
        <p:txBody>
          <a:bodyPr wrap="square">
            <a:spAutoFit/>
          </a:bodyPr>
          <a:lstStyle/>
          <a:p>
            <a:pPr algn="ctr"/>
            <a:r>
              <a:rPr lang="it-IT" sz="2400" b="1" dirty="0">
                <a:solidFill>
                  <a:schemeClr val="accent1">
                    <a:lumMod val="75000"/>
                  </a:schemeClr>
                </a:solidFill>
                <a:latin typeface="Times New Roman" panose="02020603050405020304" pitchFamily="18" charset="0"/>
                <a:cs typeface="Times New Roman" panose="02020603050405020304" pitchFamily="18" charset="0"/>
              </a:rPr>
              <a:t>SLEEVE GASTRECTOMY E GERD</a:t>
            </a:r>
          </a:p>
        </p:txBody>
      </p:sp>
    </p:spTree>
    <p:extLst>
      <p:ext uri="{BB962C8B-B14F-4D97-AF65-F5344CB8AC3E}">
        <p14:creationId xmlns:p14="http://schemas.microsoft.com/office/powerpoint/2010/main" val="3297843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B8D5-9780-276A-B509-6840DFD5D1DC}"/>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CAA3F2A-9630-914B-4B3B-19EC35E580EE}"/>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7B1F3DD2-3920-5953-1FDF-6025BFFFBC1F}"/>
              </a:ext>
            </a:extLst>
          </p:cNvPr>
          <p:cNvSpPr>
            <a:spLocks noGrp="1"/>
          </p:cNvSpPr>
          <p:nvPr>
            <p:ph type="sldNum" sz="quarter" idx="12"/>
          </p:nvPr>
        </p:nvSpPr>
        <p:spPr/>
        <p:txBody>
          <a:bodyPr/>
          <a:lstStyle/>
          <a:p>
            <a:fld id="{9EB5E2F4-2909-4C9F-A1F1-B182957AED20}" type="slidenum">
              <a:rPr lang="it-IT" smtClean="0"/>
              <a:t>20</a:t>
            </a:fld>
            <a:endParaRPr lang="it-IT"/>
          </a:p>
        </p:txBody>
      </p:sp>
      <p:sp>
        <p:nvSpPr>
          <p:cNvPr id="5" name="CasellaDiTesto 4">
            <a:extLst>
              <a:ext uri="{FF2B5EF4-FFF2-40B4-BE49-F238E27FC236}">
                <a16:creationId xmlns:a16="http://schemas.microsoft.com/office/drawing/2014/main" id="{6F9F3799-7EFD-E781-9D6C-1A3BE94093B5}"/>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FA40DB8F-CA5D-35B3-3EC7-1DB3D417F895}"/>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F8214127-4920-E23F-02C6-A0F30A6C0249}"/>
              </a:ext>
            </a:extLst>
          </p:cNvPr>
          <p:cNvSpPr/>
          <p:nvPr/>
        </p:nvSpPr>
        <p:spPr>
          <a:xfrm>
            <a:off x="84574" y="467817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4BC4893C-DB7F-4A7C-4F9C-D1352595FF7B}"/>
              </a:ext>
            </a:extLst>
          </p:cNvPr>
          <p:cNvSpPr txBox="1"/>
          <p:nvPr/>
        </p:nvSpPr>
        <p:spPr>
          <a:xfrm>
            <a:off x="127393" y="5741637"/>
            <a:ext cx="12074925" cy="553998"/>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Corvo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Uccelli M, Mantovani L, Olmi S. Beyond the Sleeve: </a:t>
            </a:r>
            <a:r>
              <a:rPr lang="it-IT" sz="1000" dirty="0" err="1">
                <a:latin typeface="Times New Roman" panose="02020603050405020304" pitchFamily="18" charset="0"/>
                <a:cs typeface="Times New Roman" panose="02020603050405020304" pitchFamily="18" charset="0"/>
              </a:rPr>
              <a:t>Unveiling</a:t>
            </a:r>
            <a:r>
              <a:rPr lang="it-IT" sz="1000" dirty="0">
                <a:latin typeface="Times New Roman" panose="02020603050405020304" pitchFamily="18" charset="0"/>
                <a:cs typeface="Times New Roman" panose="02020603050405020304" pitchFamily="18" charset="0"/>
              </a:rPr>
              <a:t> the Long-</a:t>
            </a:r>
            <a:r>
              <a:rPr lang="it-IT" sz="1000" dirty="0" err="1">
                <a:latin typeface="Times New Roman" panose="02020603050405020304" pitchFamily="18" charset="0"/>
                <a:cs typeface="Times New Roman" panose="02020603050405020304" pitchFamily="18" charset="0"/>
              </a:rPr>
              <a:t>Term</a:t>
            </a:r>
            <a:r>
              <a:rPr lang="it-IT" sz="1000" dirty="0">
                <a:latin typeface="Times New Roman" panose="02020603050405020304" pitchFamily="18" charset="0"/>
                <a:cs typeface="Times New Roman" panose="02020603050405020304" pitchFamily="18" charset="0"/>
              </a:rPr>
              <a:t> Impact of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Single-Center Clinical Trial.</a:t>
            </a:r>
          </a:p>
          <a:p>
            <a:pPr algn="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Surgery. In press</a:t>
            </a:r>
          </a:p>
          <a:p>
            <a:pPr algn="r"/>
            <a:endParaRPr lang="it-IT" sz="10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B1E73F11-6260-7170-A02A-8EE2B1C41B6E}"/>
              </a:ext>
            </a:extLst>
          </p:cNvPr>
          <p:cNvSpPr txBox="1"/>
          <p:nvPr/>
        </p:nvSpPr>
        <p:spPr>
          <a:xfrm>
            <a:off x="2547935" y="650085"/>
            <a:ext cx="9544052" cy="4309706"/>
          </a:xfrm>
          <a:prstGeom prst="rect">
            <a:avLst/>
          </a:prstGeom>
          <a:noFill/>
        </p:spPr>
        <p:txBody>
          <a:bodyPr wrap="square">
            <a:spAutoFit/>
          </a:bodyPr>
          <a:lstStyle/>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Results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Of the 160 patients who completed long-term follow-up, there was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 significant overall difference in weight reduction between groups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However, the SGRF group showed a slightly slower rate of BMI reduction over time. Both groups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maintained over 20% TBWL at five years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Crucially,</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SGRF significantly reduced symptomatic GERD (11.9% vs. 59.5%), PPIs use (6.8% vs. 32.6%), and endoscopic esophagitis (0% vs. 32.4%) compared to SG.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While early perforation was higher in SGRF (4.4% vs. 0.7% for SG leakage), likely due to a learning curve, long-term reoperation rates were similar. Fundoplication integrity in SGRF was maintained in 92.8% of patients.</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Conclusion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SGRF offers superior long-term GERD control without compromising overall weight loss. Although it has a learning curve for surgeons regarding early complications, its benefits in preventing reflux are significant. Further research is needed to compare SGRF with RYGB for GERD and to examine hormonal influences on weight loss in SGRF.</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Connettore dritto 9">
            <a:extLst>
              <a:ext uri="{FF2B5EF4-FFF2-40B4-BE49-F238E27FC236}">
                <a16:creationId xmlns:a16="http://schemas.microsoft.com/office/drawing/2014/main" id="{C6BBD895-BD51-E580-8EAC-EC71E2984131}"/>
              </a:ext>
            </a:extLst>
          </p:cNvPr>
          <p:cNvCxnSpPr/>
          <p:nvPr/>
        </p:nvCxnSpPr>
        <p:spPr>
          <a:xfrm>
            <a:off x="7500938" y="2014538"/>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ritto 10">
            <a:extLst>
              <a:ext uri="{FF2B5EF4-FFF2-40B4-BE49-F238E27FC236}">
                <a16:creationId xmlns:a16="http://schemas.microsoft.com/office/drawing/2014/main" id="{9F1D2DE0-4DDA-B6EB-DB68-CE144F76CA50}"/>
              </a:ext>
            </a:extLst>
          </p:cNvPr>
          <p:cNvCxnSpPr>
            <a:cxnSpLocks/>
          </p:cNvCxnSpPr>
          <p:nvPr/>
        </p:nvCxnSpPr>
        <p:spPr>
          <a:xfrm>
            <a:off x="2667000" y="2509838"/>
            <a:ext cx="8748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Immagine 11" descr="Immagine che contiene testo, schermata, software, Pagina Web&#10;&#10;Il contenuto generato dall'IA potrebbe non essere corretto.">
            <a:extLst>
              <a:ext uri="{FF2B5EF4-FFF2-40B4-BE49-F238E27FC236}">
                <a16:creationId xmlns:a16="http://schemas.microsoft.com/office/drawing/2014/main" id="{E645B76F-BB5D-DC22-FC76-6F5FB3783689}"/>
              </a:ext>
            </a:extLst>
          </p:cNvPr>
          <p:cNvPicPr>
            <a:picLocks noChangeAspect="1"/>
          </p:cNvPicPr>
          <p:nvPr/>
        </p:nvPicPr>
        <p:blipFill>
          <a:blip r:embed="rId3">
            <a:extLst>
              <a:ext uri="{28A0092B-C50C-407E-A947-70E740481C1C}">
                <a14:useLocalDpi xmlns:a14="http://schemas.microsoft.com/office/drawing/2010/main" val="0"/>
              </a:ext>
            </a:extLst>
          </a:blip>
          <a:srcRect l="25068" t="46970" r="27322" b="16881"/>
          <a:stretch>
            <a:fillRect/>
          </a:stretch>
        </p:blipFill>
        <p:spPr>
          <a:xfrm>
            <a:off x="1583551" y="533040"/>
            <a:ext cx="9162607" cy="4524312"/>
          </a:xfrm>
          <a:prstGeom prst="rect">
            <a:avLst/>
          </a:prstGeom>
          <a:ln w="57150">
            <a:solidFill>
              <a:srgbClr val="FF0000"/>
            </a:solidFill>
          </a:ln>
        </p:spPr>
      </p:pic>
      <p:sp>
        <p:nvSpPr>
          <p:cNvPr id="13" name="Ovale 12">
            <a:extLst>
              <a:ext uri="{FF2B5EF4-FFF2-40B4-BE49-F238E27FC236}">
                <a16:creationId xmlns:a16="http://schemas.microsoft.com/office/drawing/2014/main" id="{22ADF224-CC5D-1B5F-C55E-030C3B1B2456}"/>
              </a:ext>
            </a:extLst>
          </p:cNvPr>
          <p:cNvSpPr/>
          <p:nvPr/>
        </p:nvSpPr>
        <p:spPr>
          <a:xfrm>
            <a:off x="4369612" y="1811264"/>
            <a:ext cx="873901" cy="68428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9EAB3D57-4B86-8F7B-F18F-6B6C30423CB9}"/>
              </a:ext>
            </a:extLst>
          </p:cNvPr>
          <p:cNvSpPr/>
          <p:nvPr/>
        </p:nvSpPr>
        <p:spPr>
          <a:xfrm>
            <a:off x="5407838" y="1811264"/>
            <a:ext cx="1035825" cy="70809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259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A053-FCCC-980D-B2BF-B5FC62B2FF9E}"/>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FA3AD8A-1F76-54C9-64D4-1B0D55B5C126}"/>
              </a:ext>
            </a:extLst>
          </p:cNvPr>
          <p:cNvSpPr/>
          <p:nvPr/>
        </p:nvSpPr>
        <p:spPr>
          <a:xfrm>
            <a:off x="0" y="-1472"/>
            <a:ext cx="12192000" cy="553998"/>
          </a:xfrm>
          <a:prstGeom prst="rect">
            <a:avLst/>
          </a:prstGeom>
        </p:spPr>
        <p:txBody>
          <a:bodyPr wrap="square">
            <a:spAutoFit/>
          </a:bodyPr>
          <a:lstStyle/>
          <a:p>
            <a:pPr algn="ctr"/>
            <a:r>
              <a:rPr lang="en-US" sz="3000" dirty="0">
                <a:latin typeface="Times New Roman" panose="02020603050405020304" pitchFamily="18" charset="0"/>
                <a:cs typeface="Times New Roman" panose="02020603050405020304" pitchFamily="18" charset="0"/>
              </a:rPr>
              <a:t>La nostra </a:t>
            </a:r>
            <a:r>
              <a:rPr lang="en-US" sz="3000" dirty="0" err="1">
                <a:latin typeface="Times New Roman" panose="02020603050405020304" pitchFamily="18" charset="0"/>
                <a:cs typeface="Times New Roman" panose="02020603050405020304" pitchFamily="18" charset="0"/>
              </a:rPr>
              <a:t>esperienza</a:t>
            </a:r>
            <a:r>
              <a:rPr lang="en-US" sz="3000" dirty="0">
                <a:latin typeface="Times New Roman" panose="02020603050405020304" pitchFamily="18" charset="0"/>
                <a:cs typeface="Times New Roman" panose="02020603050405020304" pitchFamily="18" charset="0"/>
              </a:rPr>
              <a:t> - Da Feb-2016 ad </a:t>
            </a:r>
            <a:r>
              <a:rPr lang="en-US" sz="3000" dirty="0" err="1">
                <a:latin typeface="Times New Roman" panose="02020603050405020304" pitchFamily="18" charset="0"/>
                <a:cs typeface="Times New Roman" panose="02020603050405020304" pitchFamily="18" charset="0"/>
              </a:rPr>
              <a:t>oggi</a:t>
            </a:r>
            <a:endParaRPr lang="en-US" sz="3000" dirty="0">
              <a:latin typeface="Times New Roman" panose="02020603050405020304" pitchFamily="18" charset="0"/>
              <a:cs typeface="Times New Roman" panose="02020603050405020304" pitchFamily="18" charset="0"/>
            </a:endParaRPr>
          </a:p>
        </p:txBody>
      </p:sp>
      <p:sp>
        <p:nvSpPr>
          <p:cNvPr id="3" name="Segnaposto numero diapositiva 2">
            <a:extLst>
              <a:ext uri="{FF2B5EF4-FFF2-40B4-BE49-F238E27FC236}">
                <a16:creationId xmlns:a16="http://schemas.microsoft.com/office/drawing/2014/main" id="{646303D4-DDEF-4CF3-2369-25D13A3553B4}"/>
              </a:ext>
            </a:extLst>
          </p:cNvPr>
          <p:cNvSpPr>
            <a:spLocks noGrp="1"/>
          </p:cNvSpPr>
          <p:nvPr>
            <p:ph type="sldNum" sz="quarter" idx="12"/>
          </p:nvPr>
        </p:nvSpPr>
        <p:spPr/>
        <p:txBody>
          <a:bodyPr/>
          <a:lstStyle/>
          <a:p>
            <a:fld id="{9EB5E2F4-2909-4C9F-A1F1-B182957AED20}" type="slidenum">
              <a:rPr lang="it-IT" smtClean="0"/>
              <a:t>21</a:t>
            </a:fld>
            <a:endParaRPr lang="it-IT"/>
          </a:p>
        </p:txBody>
      </p:sp>
      <p:sp>
        <p:nvSpPr>
          <p:cNvPr id="5" name="CasellaDiTesto 4">
            <a:extLst>
              <a:ext uri="{FF2B5EF4-FFF2-40B4-BE49-F238E27FC236}">
                <a16:creationId xmlns:a16="http://schemas.microsoft.com/office/drawing/2014/main" id="{534150BC-D430-41F7-AE8E-26C467C77949}"/>
              </a:ext>
            </a:extLst>
          </p:cNvPr>
          <p:cNvSpPr txBox="1"/>
          <p:nvPr/>
        </p:nvSpPr>
        <p:spPr>
          <a:xfrm>
            <a:off x="57149" y="912213"/>
            <a:ext cx="2714624" cy="4524315"/>
          </a:xfrm>
          <a:prstGeom prst="rect">
            <a:avLst/>
          </a:prstGeom>
          <a:solidFill>
            <a:schemeClr val="bg1"/>
          </a:solidFill>
        </p:spPr>
        <p:txBody>
          <a:bodyPr wrap="square">
            <a:spAutoFit/>
          </a:bodyPr>
          <a:lstStyle/>
          <a:p>
            <a:pPr marL="342900" indent="-342900" algn="ctr">
              <a:buAutoNum type="arabicPeriod"/>
            </a:pPr>
            <a:r>
              <a:rPr lang="en-US" sz="1800" dirty="0">
                <a:latin typeface="Times New Roman" panose="02020603050405020304" pitchFamily="18" charset="0"/>
                <a:cs typeface="Times New Roman" panose="02020603050405020304" pitchFamily="18" charset="0"/>
              </a:rPr>
              <a:t>Studio </a:t>
            </a:r>
            <a:r>
              <a:rPr lang="en-US" sz="1800" dirty="0" err="1">
                <a:latin typeface="Times New Roman" panose="02020603050405020304" pitchFamily="18" charset="0"/>
                <a:cs typeface="Times New Roman" panose="02020603050405020304" pitchFamily="18" charset="0"/>
              </a:rPr>
              <a:t>preliminare</a:t>
            </a: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marL="342900" indent="-342900" algn="ctr">
              <a:buAutoNum type="arabicPeriod"/>
            </a:pPr>
            <a:endParaRPr lang="en-US" dirty="0">
              <a:latin typeface="Times New Roman" panose="02020603050405020304" pitchFamily="18" charset="0"/>
              <a:cs typeface="Times New Roman" panose="02020603050405020304" pitchFamily="18" charset="0"/>
            </a:endParaRPr>
          </a:p>
          <a:p>
            <a:pPr marL="342900" indent="-342900" algn="ctr">
              <a:buAutoNum type="arabicPeriod"/>
            </a:pP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2. Studio </a:t>
            </a:r>
            <a:r>
              <a:rPr lang="en-US" sz="1800" dirty="0" err="1">
                <a:latin typeface="Times New Roman" panose="02020603050405020304" pitchFamily="18" charset="0"/>
                <a:cs typeface="Times New Roman" panose="02020603050405020304" pitchFamily="18" charset="0"/>
              </a:rPr>
              <a:t>osservazionale</a:t>
            </a: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3. Studio </a:t>
            </a:r>
            <a:r>
              <a:rPr lang="en-US" sz="1800" dirty="0" err="1">
                <a:latin typeface="Times New Roman" panose="02020603050405020304" pitchFamily="18" charset="0"/>
                <a:cs typeface="Times New Roman" panose="02020603050405020304" pitchFamily="18" charset="0"/>
              </a:rPr>
              <a:t>randomizzato</a:t>
            </a:r>
            <a:endParaRPr lang="en-US" sz="1800" dirty="0">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7F0CB157-E0DA-F9BB-173C-8B25353D41F6}"/>
              </a:ext>
            </a:extLst>
          </p:cNvPr>
          <p:cNvSpPr/>
          <p:nvPr/>
        </p:nvSpPr>
        <p:spPr>
          <a:xfrm>
            <a:off x="8228450" y="1"/>
            <a:ext cx="1372752" cy="700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93F3BCC1-BADF-A1FE-6DD3-2644AD99FDB1}"/>
              </a:ext>
            </a:extLst>
          </p:cNvPr>
          <p:cNvSpPr/>
          <p:nvPr/>
        </p:nvSpPr>
        <p:spPr>
          <a:xfrm>
            <a:off x="84574" y="4678179"/>
            <a:ext cx="2687199" cy="111550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E3D495E-4BFF-3F98-D7D8-9D7D4F069448}"/>
              </a:ext>
            </a:extLst>
          </p:cNvPr>
          <p:cNvSpPr txBox="1"/>
          <p:nvPr/>
        </p:nvSpPr>
        <p:spPr>
          <a:xfrm>
            <a:off x="127393" y="5741637"/>
            <a:ext cx="12074925" cy="553998"/>
          </a:xfrm>
          <a:prstGeom prst="rect">
            <a:avLst/>
          </a:prstGeom>
          <a:noFill/>
        </p:spPr>
        <p:txBody>
          <a:bodyPr wrap="square" rtlCol="0">
            <a:spAutoFit/>
          </a:bodyPr>
          <a:lstStyle/>
          <a:p>
            <a:pPr algn="r"/>
            <a:r>
              <a:rPr lang="it-IT" sz="1000" dirty="0">
                <a:latin typeface="Times New Roman" panose="02020603050405020304" pitchFamily="18" charset="0"/>
                <a:cs typeface="Times New Roman" panose="02020603050405020304" pitchFamily="18" charset="0"/>
              </a:rPr>
              <a:t>Cesana G, Corvo G, Ferrara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Uccelli M, Mantovani L, Olmi S. Beyond the Sleeve: </a:t>
            </a:r>
            <a:r>
              <a:rPr lang="it-IT" sz="1000" dirty="0" err="1">
                <a:latin typeface="Times New Roman" panose="02020603050405020304" pitchFamily="18" charset="0"/>
                <a:cs typeface="Times New Roman" panose="02020603050405020304" pitchFamily="18" charset="0"/>
              </a:rPr>
              <a:t>Unveiling</a:t>
            </a:r>
            <a:r>
              <a:rPr lang="it-IT" sz="1000" dirty="0">
                <a:latin typeface="Times New Roman" panose="02020603050405020304" pitchFamily="18" charset="0"/>
                <a:cs typeface="Times New Roman" panose="02020603050405020304" pitchFamily="18" charset="0"/>
              </a:rPr>
              <a:t> the Long-</a:t>
            </a:r>
            <a:r>
              <a:rPr lang="it-IT" sz="1000" dirty="0" err="1">
                <a:latin typeface="Times New Roman" panose="02020603050405020304" pitchFamily="18" charset="0"/>
                <a:cs typeface="Times New Roman" panose="02020603050405020304" pitchFamily="18" charset="0"/>
              </a:rPr>
              <a:t>Term</a:t>
            </a:r>
            <a:r>
              <a:rPr lang="it-IT" sz="1000" dirty="0">
                <a:latin typeface="Times New Roman" panose="02020603050405020304" pitchFamily="18" charset="0"/>
                <a:cs typeface="Times New Roman" panose="02020603050405020304" pitchFamily="18" charset="0"/>
              </a:rPr>
              <a:t> Impact of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Single-Center Clinical Trial.</a:t>
            </a:r>
          </a:p>
          <a:p>
            <a:pPr algn="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Surgery. In press</a:t>
            </a:r>
          </a:p>
          <a:p>
            <a:pPr algn="r"/>
            <a:endParaRPr lang="it-IT" sz="10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3B95855C-DC90-78C8-0692-9A657B3C4744}"/>
              </a:ext>
            </a:extLst>
          </p:cNvPr>
          <p:cNvSpPr txBox="1"/>
          <p:nvPr/>
        </p:nvSpPr>
        <p:spPr>
          <a:xfrm>
            <a:off x="2547935" y="650085"/>
            <a:ext cx="9544052" cy="4309706"/>
          </a:xfrm>
          <a:prstGeom prst="rect">
            <a:avLst/>
          </a:prstGeom>
          <a:noFill/>
        </p:spPr>
        <p:txBody>
          <a:bodyPr wrap="square">
            <a:spAutoFit/>
          </a:bodyPr>
          <a:lstStyle/>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Results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Of the 160 patients who completed long-term follow-up, there was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 significant overall difference in weight reduction between groups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However, the SGRF group showed a slightly slower rate of BMI reduction over time. Both groups </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maintained over 20% TBWL at five years</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Crucially,</a:t>
            </a:r>
            <a:r>
              <a:rPr lang="en-US" sz="1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SGRF significantly reduced symptomatic GERD (11.9% vs. 59.5%), PPIs use (6.8% vs. 32.6%), and endoscopic esophagitis (0% vs. 32.4%) compared to SG.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While early perforation was higher in SGRF (4.4% vs. 0.7% for SG leakage), likely due to a learning curve, long-term reoperation rates were similar. Fundoplication integrity in SGRF was maintained in 92.8% of patients.</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buNone/>
            </a:pPr>
            <a:r>
              <a:rPr lang="en-US" sz="1500" u="sng" dirty="0">
                <a:effectLst/>
                <a:latin typeface="Times New Roman" panose="02020603050405020304" pitchFamily="18" charset="0"/>
                <a:ea typeface="Calibri" panose="020F0502020204030204" pitchFamily="34" charset="0"/>
                <a:cs typeface="Times New Roman" panose="02020603050405020304" pitchFamily="18" charset="0"/>
              </a:rPr>
              <a:t>Conclusion</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SGRF offers superior long-term GERD control without compromising overall weight loss. Although it has a learning curve for surgeons regarding early complications, its benefits in preventing reflux are significant. Further research is needed to compare SGRF with RYGB for GERD and to examine hormonal influences on weight loss in SGRF.</a:t>
            </a:r>
            <a:endParaRPr lang="it-IT" sz="1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Connettore dritto 9">
            <a:extLst>
              <a:ext uri="{FF2B5EF4-FFF2-40B4-BE49-F238E27FC236}">
                <a16:creationId xmlns:a16="http://schemas.microsoft.com/office/drawing/2014/main" id="{E15F8ED7-0AE3-0C88-CAEA-21E21FC82B0C}"/>
              </a:ext>
            </a:extLst>
          </p:cNvPr>
          <p:cNvCxnSpPr/>
          <p:nvPr/>
        </p:nvCxnSpPr>
        <p:spPr>
          <a:xfrm>
            <a:off x="7500938" y="2014538"/>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ritto 10">
            <a:extLst>
              <a:ext uri="{FF2B5EF4-FFF2-40B4-BE49-F238E27FC236}">
                <a16:creationId xmlns:a16="http://schemas.microsoft.com/office/drawing/2014/main" id="{949493D2-EA15-9F0F-6A22-2F08B4D8EB8A}"/>
              </a:ext>
            </a:extLst>
          </p:cNvPr>
          <p:cNvCxnSpPr>
            <a:cxnSpLocks/>
          </p:cNvCxnSpPr>
          <p:nvPr/>
        </p:nvCxnSpPr>
        <p:spPr>
          <a:xfrm>
            <a:off x="2667000" y="2509838"/>
            <a:ext cx="8748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Immagine 11" descr="Immagine che contiene testo, schermata, software, Pagina Web&#10;&#10;Il contenuto generato dall'IA potrebbe non essere corretto.">
            <a:extLst>
              <a:ext uri="{FF2B5EF4-FFF2-40B4-BE49-F238E27FC236}">
                <a16:creationId xmlns:a16="http://schemas.microsoft.com/office/drawing/2014/main" id="{488CF34C-1822-7A32-8142-D0C20A7D21BA}"/>
              </a:ext>
            </a:extLst>
          </p:cNvPr>
          <p:cNvPicPr>
            <a:picLocks noChangeAspect="1"/>
          </p:cNvPicPr>
          <p:nvPr/>
        </p:nvPicPr>
        <p:blipFill>
          <a:blip r:embed="rId3">
            <a:extLst>
              <a:ext uri="{28A0092B-C50C-407E-A947-70E740481C1C}">
                <a14:useLocalDpi xmlns:a14="http://schemas.microsoft.com/office/drawing/2010/main" val="0"/>
              </a:ext>
            </a:extLst>
          </a:blip>
          <a:srcRect l="25068" t="46970" r="27322" b="16881"/>
          <a:stretch>
            <a:fillRect/>
          </a:stretch>
        </p:blipFill>
        <p:spPr>
          <a:xfrm>
            <a:off x="1583551" y="533040"/>
            <a:ext cx="9162607" cy="4524312"/>
          </a:xfrm>
          <a:prstGeom prst="rect">
            <a:avLst/>
          </a:prstGeom>
          <a:ln w="57150">
            <a:solidFill>
              <a:srgbClr val="FF0000"/>
            </a:solidFill>
          </a:ln>
        </p:spPr>
      </p:pic>
      <p:sp>
        <p:nvSpPr>
          <p:cNvPr id="8" name="Rettangolo con angoli arrotondati 7">
            <a:extLst>
              <a:ext uri="{FF2B5EF4-FFF2-40B4-BE49-F238E27FC236}">
                <a16:creationId xmlns:a16="http://schemas.microsoft.com/office/drawing/2014/main" id="{20073652-0BAA-812C-03E1-FD7E09545869}"/>
              </a:ext>
            </a:extLst>
          </p:cNvPr>
          <p:cNvSpPr/>
          <p:nvPr/>
        </p:nvSpPr>
        <p:spPr>
          <a:xfrm>
            <a:off x="4429125" y="2700337"/>
            <a:ext cx="742950" cy="110013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8D80FC1D-14C2-35FE-CC15-CDF0C66BA84B}"/>
              </a:ext>
            </a:extLst>
          </p:cNvPr>
          <p:cNvSpPr/>
          <p:nvPr/>
        </p:nvSpPr>
        <p:spPr>
          <a:xfrm>
            <a:off x="5553079" y="2709859"/>
            <a:ext cx="742950" cy="110013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7750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599E4-9E3C-2F2C-6BFB-C7888B0170D6}"/>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71326CCA-EA2B-C18D-C844-6386ADBC9BD8}"/>
              </a:ext>
            </a:extLst>
          </p:cNvPr>
          <p:cNvSpPr/>
          <p:nvPr/>
        </p:nvSpPr>
        <p:spPr>
          <a:xfrm>
            <a:off x="0" y="0"/>
            <a:ext cx="9101661" cy="861774"/>
          </a:xfrm>
          <a:prstGeom prst="rect">
            <a:avLst/>
          </a:prstGeom>
        </p:spPr>
        <p:txBody>
          <a:bodyPr wrap="square">
            <a:spAutoFit/>
          </a:bodyPr>
          <a:lstStyle/>
          <a:p>
            <a:pPr algn="ctr" eaLnBrk="1" hangingPunct="1"/>
            <a:r>
              <a:rPr lang="it-IT" sz="2500" dirty="0" err="1">
                <a:solidFill>
                  <a:srgbClr val="102E64"/>
                </a:solidFill>
                <a:latin typeface="Times New Roman" panose="02020603050405020304" pitchFamily="18" charset="0"/>
                <a:cs typeface="Times New Roman" panose="02020603050405020304" pitchFamily="18" charset="0"/>
              </a:rPr>
              <a:t>Laparoscopic</a:t>
            </a:r>
            <a:r>
              <a:rPr lang="it-IT" sz="2500" dirty="0">
                <a:solidFill>
                  <a:srgbClr val="102E64"/>
                </a:solidFill>
                <a:latin typeface="Times New Roman" panose="02020603050405020304" pitchFamily="18" charset="0"/>
                <a:cs typeface="Times New Roman" panose="02020603050405020304" pitchFamily="18" charset="0"/>
              </a:rPr>
              <a:t> Sleeve </a:t>
            </a:r>
            <a:r>
              <a:rPr lang="it-IT" sz="2500" dirty="0" err="1">
                <a:solidFill>
                  <a:srgbClr val="102E64"/>
                </a:solidFill>
                <a:latin typeface="Times New Roman" panose="02020603050405020304" pitchFamily="18" charset="0"/>
                <a:cs typeface="Times New Roman" panose="02020603050405020304" pitchFamily="18" charset="0"/>
              </a:rPr>
              <a:t>Gastrectomy</a:t>
            </a:r>
            <a:r>
              <a:rPr lang="it-IT" sz="2500" dirty="0">
                <a:solidFill>
                  <a:srgbClr val="102E64"/>
                </a:solidFill>
                <a:latin typeface="Times New Roman" panose="02020603050405020304" pitchFamily="18" charset="0"/>
                <a:cs typeface="Times New Roman" panose="02020603050405020304" pitchFamily="18" charset="0"/>
              </a:rPr>
              <a:t> with Rossetti </a:t>
            </a:r>
            <a:r>
              <a:rPr lang="it-IT" sz="2500" dirty="0" err="1">
                <a:solidFill>
                  <a:srgbClr val="102E64"/>
                </a:solidFill>
                <a:latin typeface="Times New Roman" panose="02020603050405020304" pitchFamily="18" charset="0"/>
                <a:cs typeface="Times New Roman" panose="02020603050405020304" pitchFamily="18" charset="0"/>
              </a:rPr>
              <a:t>fundoplication</a:t>
            </a:r>
            <a:r>
              <a:rPr lang="it-IT" sz="2500" dirty="0">
                <a:solidFill>
                  <a:srgbClr val="102E64"/>
                </a:solidFill>
                <a:latin typeface="Times New Roman" panose="02020603050405020304" pitchFamily="18" charset="0"/>
                <a:cs typeface="Times New Roman" panose="02020603050405020304" pitchFamily="18" charset="0"/>
              </a:rPr>
              <a:t> </a:t>
            </a:r>
          </a:p>
          <a:p>
            <a:pPr algn="ctr" eaLnBrk="1" hangingPunct="1"/>
            <a:r>
              <a:rPr lang="it-IT" sz="2500" dirty="0">
                <a:solidFill>
                  <a:srgbClr val="102E64"/>
                </a:solidFill>
                <a:latin typeface="Times New Roman" panose="02020603050405020304" pitchFamily="18" charset="0"/>
                <a:cs typeface="Times New Roman" panose="02020603050405020304" pitchFamily="18" charset="0"/>
              </a:rPr>
              <a:t>Long-</a:t>
            </a:r>
            <a:r>
              <a:rPr lang="it-IT" sz="2500" dirty="0" err="1">
                <a:solidFill>
                  <a:srgbClr val="102E64"/>
                </a:solidFill>
                <a:latin typeface="Times New Roman" panose="02020603050405020304" pitchFamily="18" charset="0"/>
                <a:cs typeface="Times New Roman" panose="02020603050405020304" pitchFamily="18" charset="0"/>
              </a:rPr>
              <a:t>term</a:t>
            </a:r>
            <a:r>
              <a:rPr lang="it-IT" sz="2500" dirty="0">
                <a:solidFill>
                  <a:srgbClr val="102E64"/>
                </a:solidFill>
                <a:latin typeface="Times New Roman" panose="02020603050405020304" pitchFamily="18" charset="0"/>
                <a:cs typeface="Times New Roman" panose="02020603050405020304" pitchFamily="18" charset="0"/>
              </a:rPr>
              <a:t> (5 </a:t>
            </a:r>
            <a:r>
              <a:rPr lang="it-IT" sz="2500" dirty="0" err="1">
                <a:solidFill>
                  <a:srgbClr val="102E64"/>
                </a:solidFill>
                <a:latin typeface="Times New Roman" panose="02020603050405020304" pitchFamily="18" charset="0"/>
                <a:cs typeface="Times New Roman" panose="02020603050405020304" pitchFamily="18" charset="0"/>
              </a:rPr>
              <a:t>years</a:t>
            </a:r>
            <a:r>
              <a:rPr lang="it-IT" sz="2500" dirty="0">
                <a:solidFill>
                  <a:srgbClr val="102E64"/>
                </a:solidFill>
                <a:latin typeface="Times New Roman" panose="02020603050405020304" pitchFamily="18" charset="0"/>
                <a:cs typeface="Times New Roman" panose="02020603050405020304" pitchFamily="18" charset="0"/>
              </a:rPr>
              <a:t>) follow up</a:t>
            </a:r>
          </a:p>
        </p:txBody>
      </p:sp>
      <p:grpSp>
        <p:nvGrpSpPr>
          <p:cNvPr id="3" name="Group 4">
            <a:extLst>
              <a:ext uri="{FF2B5EF4-FFF2-40B4-BE49-F238E27FC236}">
                <a16:creationId xmlns:a16="http://schemas.microsoft.com/office/drawing/2014/main" id="{395E2E1B-D343-C05C-4E6E-06514BEB9286}"/>
              </a:ext>
            </a:extLst>
          </p:cNvPr>
          <p:cNvGrpSpPr>
            <a:grpSpLocks noChangeAspect="1"/>
          </p:cNvGrpSpPr>
          <p:nvPr/>
        </p:nvGrpSpPr>
        <p:grpSpPr bwMode="auto">
          <a:xfrm rot="5400000">
            <a:off x="6866433" y="310618"/>
            <a:ext cx="3971499" cy="6086892"/>
            <a:chOff x="1441" y="-2090"/>
            <a:chExt cx="5944" cy="9110"/>
          </a:xfrm>
        </p:grpSpPr>
        <p:sp>
          <p:nvSpPr>
            <p:cNvPr id="4" name="AutoShape 3">
              <a:extLst>
                <a:ext uri="{FF2B5EF4-FFF2-40B4-BE49-F238E27FC236}">
                  <a16:creationId xmlns:a16="http://schemas.microsoft.com/office/drawing/2014/main" id="{0D2A0B4C-BF82-31E3-21CB-6F30BAC20B17}"/>
                </a:ext>
              </a:extLst>
            </p:cNvPr>
            <p:cNvSpPr>
              <a:spLocks noChangeAspect="1" noChangeArrowheads="1" noTextEdit="1"/>
            </p:cNvSpPr>
            <p:nvPr/>
          </p:nvSpPr>
          <p:spPr bwMode="auto">
            <a:xfrm>
              <a:off x="1441" y="-2090"/>
              <a:ext cx="5944" cy="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 name="Picture 5">
              <a:extLst>
                <a:ext uri="{FF2B5EF4-FFF2-40B4-BE49-F238E27FC236}">
                  <a16:creationId xmlns:a16="http://schemas.microsoft.com/office/drawing/2014/main" id="{F23FDAAF-3F7A-8F5E-11E1-19266D256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 y="-2090"/>
              <a:ext cx="5948" cy="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Ovale 5">
            <a:extLst>
              <a:ext uri="{FF2B5EF4-FFF2-40B4-BE49-F238E27FC236}">
                <a16:creationId xmlns:a16="http://schemas.microsoft.com/office/drawing/2014/main" id="{024CA993-AF7C-4781-9267-993C3A9AAAEC}"/>
              </a:ext>
            </a:extLst>
          </p:cNvPr>
          <p:cNvSpPr/>
          <p:nvPr/>
        </p:nvSpPr>
        <p:spPr>
          <a:xfrm>
            <a:off x="11069236" y="3589710"/>
            <a:ext cx="878890" cy="1796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E9DEFA3C-3027-F998-FEF9-A2B7F93E4820}"/>
              </a:ext>
            </a:extLst>
          </p:cNvPr>
          <p:cNvPicPr>
            <a:picLocks noChangeAspect="1"/>
          </p:cNvPicPr>
          <p:nvPr/>
        </p:nvPicPr>
        <p:blipFill>
          <a:blip r:embed="rId3"/>
          <a:stretch>
            <a:fillRect/>
          </a:stretch>
        </p:blipFill>
        <p:spPr>
          <a:xfrm>
            <a:off x="9101661" y="0"/>
            <a:ext cx="3090339" cy="1447635"/>
          </a:xfrm>
          <a:prstGeom prst="rect">
            <a:avLst/>
          </a:prstGeom>
          <a:ln>
            <a:solidFill>
              <a:schemeClr val="accent1"/>
            </a:solidFill>
          </a:ln>
        </p:spPr>
      </p:pic>
      <p:sp>
        <p:nvSpPr>
          <p:cNvPr id="8" name="CasellaDiTesto 7">
            <a:extLst>
              <a:ext uri="{FF2B5EF4-FFF2-40B4-BE49-F238E27FC236}">
                <a16:creationId xmlns:a16="http://schemas.microsoft.com/office/drawing/2014/main" id="{8705B15C-093A-F918-876F-2C6C0120D005}"/>
              </a:ext>
            </a:extLst>
          </p:cNvPr>
          <p:cNvSpPr txBox="1"/>
          <p:nvPr/>
        </p:nvSpPr>
        <p:spPr>
          <a:xfrm rot="10800000" flipV="1">
            <a:off x="-363557" y="5434862"/>
            <a:ext cx="12573528" cy="707886"/>
          </a:xfrm>
          <a:prstGeom prst="rect">
            <a:avLst/>
          </a:prstGeom>
          <a:noFill/>
        </p:spPr>
        <p:txBody>
          <a:bodyPr wrap="square" rtlCol="0">
            <a:spAutoFit/>
          </a:bodyPr>
          <a:lstStyle/>
          <a:p>
            <a:pPr algn="r"/>
            <a:r>
              <a:rPr lang="it-IT" sz="1000" b="0" i="0" u="none" strike="noStrike" dirty="0">
                <a:solidFill>
                  <a:srgbClr val="212121"/>
                </a:solidFill>
                <a:effectLst/>
                <a:latin typeface="Times New Roman" panose="02020603050405020304" pitchFamily="18" charset="0"/>
                <a:cs typeface="Times New Roman" panose="02020603050405020304" pitchFamily="18" charset="0"/>
              </a:rPr>
              <a:t>Olmi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Uccelli M, Cesana GC, Ciccarese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F</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Oldani A, Giorgi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De Carli SM, Villa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a:t>
            </a:r>
          </a:p>
          <a:p>
            <a:pPr algn="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Modified</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laparoscopic</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sleeve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gastrectomy</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with Rossetti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antireflux</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fundoplication</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results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after 220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procedures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with 24-month follow-up.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Surg</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Obes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Relat</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Dis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2020 Sep;16(9):1202-1211</a:t>
            </a:r>
          </a:p>
          <a:p>
            <a:pPr algn="r"/>
            <a:r>
              <a:rPr lang="it-IT" sz="1000" b="0" i="0" u="none" strike="noStrike" dirty="0">
                <a:solidFill>
                  <a:srgbClr val="212121"/>
                </a:solidFill>
                <a:effectLst/>
                <a:latin typeface="Times New Roman" panose="02020603050405020304" pitchFamily="18" charset="0"/>
                <a:cs typeface="Times New Roman" panose="02020603050405020304" pitchFamily="18" charset="0"/>
              </a:rPr>
              <a:t>Uccelli M, Cesana GC, Ciccarese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F</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Oldani A, Giorgi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De Carli SM, Villa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Zanoni AAG, Ismail A, Di Capua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F</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Bonaldi M, Rubicondo C, Moioli D, Olmi S.</a:t>
            </a:r>
          </a:p>
          <a:p>
            <a:pPr algn="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Laparoscopic</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sleeve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gastrectomy</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with Rossetti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fundoplication</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long-</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term</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(5-year) follow-up.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Surg</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Obes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Relat</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a:t>
            </a:r>
            <a:r>
              <a:rPr lang="it-IT" sz="1000" b="0" i="0" u="none" strike="noStrike" dirty="0" err="1">
                <a:solidFill>
                  <a:srgbClr val="212121"/>
                </a:solidFill>
                <a:effectLst/>
                <a:latin typeface="Times New Roman" panose="02020603050405020304" pitchFamily="18" charset="0"/>
                <a:cs typeface="Times New Roman" panose="02020603050405020304" pitchFamily="18" charset="0"/>
              </a:rPr>
              <a:t>Dis</a:t>
            </a:r>
            <a:r>
              <a:rPr lang="it-IT" sz="1000" b="0" i="0" u="none" strike="noStrike" dirty="0">
                <a:solidFill>
                  <a:srgbClr val="212121"/>
                </a:solidFill>
                <a:effectLst/>
                <a:latin typeface="Times New Roman" panose="02020603050405020304" pitchFamily="18" charset="0"/>
                <a:cs typeface="Times New Roman" panose="02020603050405020304" pitchFamily="18" charset="0"/>
              </a:rPr>
              <a:t>. 2022 Oct;18(10):1199-1205</a:t>
            </a:r>
            <a:endParaRPr lang="it-IT" sz="1000" dirty="0">
              <a:solidFill>
                <a:srgbClr val="212121"/>
              </a:solidFill>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9D9163C7-D0A0-47C3-52B7-130D7D2CB58C}"/>
              </a:ext>
            </a:extLst>
          </p:cNvPr>
          <p:cNvSpPr txBox="1"/>
          <p:nvPr/>
        </p:nvSpPr>
        <p:spPr>
          <a:xfrm>
            <a:off x="468810" y="1116001"/>
            <a:ext cx="5257350"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b="1" dirty="0">
                <a:solidFill>
                  <a:schemeClr val="tx1"/>
                </a:solidFill>
                <a:latin typeface="Times New Roman" panose="02020603050405020304" pitchFamily="18" charset="0"/>
                <a:cs typeface="Times New Roman" panose="02020603050405020304" pitchFamily="18" charset="0"/>
              </a:rPr>
              <a:t>PRE-OPERATIVE DATA</a:t>
            </a:r>
          </a:p>
          <a:p>
            <a:pPr algn="ctr"/>
            <a:r>
              <a:rPr lang="it-IT" sz="1800" dirty="0">
                <a:latin typeface="Times New Roman" panose="02020603050405020304" pitchFamily="18" charset="0"/>
                <a:cs typeface="Times New Roman" panose="02020603050405020304" pitchFamily="18" charset="0"/>
              </a:rPr>
              <a:t>450 </a:t>
            </a:r>
            <a:r>
              <a:rPr lang="it-IT" sz="1800" dirty="0" err="1">
                <a:latin typeface="Times New Roman" panose="02020603050405020304" pitchFamily="18" charset="0"/>
                <a:cs typeface="Times New Roman" panose="02020603050405020304" pitchFamily="18" charset="0"/>
              </a:rPr>
              <a:t>LSG+fundoplicatio</a:t>
            </a:r>
            <a:r>
              <a:rPr lang="it-IT" sz="1800" dirty="0">
                <a:latin typeface="Times New Roman" panose="02020603050405020304" pitchFamily="18" charset="0"/>
                <a:cs typeface="Times New Roman" panose="02020603050405020304" pitchFamily="18" charset="0"/>
              </a:rPr>
              <a:t> dal 2015</a:t>
            </a:r>
          </a:p>
          <a:p>
            <a:pPr algn="ctr"/>
            <a:r>
              <a:rPr lang="it-IT" sz="1800" b="1" u="sng" dirty="0">
                <a:latin typeface="Times New Roman" panose="02020603050405020304" pitchFamily="18" charset="0"/>
                <a:cs typeface="Times New Roman" panose="02020603050405020304" pitchFamily="18" charset="0"/>
              </a:rPr>
              <a:t>127 </a:t>
            </a:r>
            <a:r>
              <a:rPr lang="it-IT" sz="1800" b="1" u="sng" dirty="0" err="1">
                <a:latin typeface="Times New Roman" panose="02020603050405020304" pitchFamily="18" charset="0"/>
                <a:cs typeface="Times New Roman" panose="02020603050405020304" pitchFamily="18" charset="0"/>
              </a:rPr>
              <a:t>patients</a:t>
            </a:r>
            <a:r>
              <a:rPr lang="it-IT" sz="1800" b="1" u="sng" dirty="0">
                <a:latin typeface="Times New Roman" panose="02020603050405020304" pitchFamily="18" charset="0"/>
                <a:cs typeface="Times New Roman" panose="02020603050405020304" pitchFamily="18" charset="0"/>
              </a:rPr>
              <a:t> with complete 5-year follow-up</a:t>
            </a:r>
          </a:p>
          <a:p>
            <a:pPr algn="ctr"/>
            <a:r>
              <a:rPr lang="it-IT" dirty="0" err="1">
                <a:latin typeface="Times New Roman" panose="02020603050405020304" pitchFamily="18" charset="0"/>
                <a:cs typeface="Times New Roman" panose="02020603050405020304" pitchFamily="18" charset="0"/>
              </a:rPr>
              <a:t>Mean</a:t>
            </a:r>
            <a:r>
              <a:rPr lang="it-IT" dirty="0">
                <a:latin typeface="Times New Roman" panose="02020603050405020304" pitchFamily="18" charset="0"/>
                <a:cs typeface="Times New Roman" panose="02020603050405020304" pitchFamily="18" charset="0"/>
              </a:rPr>
              <a:t> BMI 42</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21% with </a:t>
            </a:r>
            <a:r>
              <a:rPr lang="it-IT" dirty="0" err="1">
                <a:latin typeface="Times New Roman" panose="02020603050405020304" pitchFamily="18" charset="0"/>
                <a:cs typeface="Times New Roman" panose="02020603050405020304" pitchFamily="18" charset="0"/>
              </a:rPr>
              <a:t>Esophagitis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any</a:t>
            </a:r>
            <a:r>
              <a:rPr lang="it-IT" dirty="0">
                <a:latin typeface="Times New Roman" panose="02020603050405020304" pitchFamily="18" charset="0"/>
                <a:cs typeface="Times New Roman" panose="02020603050405020304" pitchFamily="18" charset="0"/>
              </a:rPr>
              <a:t> grade)</a:t>
            </a:r>
          </a:p>
          <a:p>
            <a:pPr marL="285750" indent="-28575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33% with </a:t>
            </a:r>
            <a:r>
              <a:rPr lang="it-IT" sz="1800" dirty="0" err="1">
                <a:latin typeface="Times New Roman" panose="02020603050405020304" pitchFamily="18" charset="0"/>
                <a:cs typeface="Times New Roman" panose="02020603050405020304" pitchFamily="18" charset="0"/>
              </a:rPr>
              <a:t>hiatal</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hernia</a:t>
            </a:r>
            <a:endParaRPr lang="it-IT"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74% with GERD</a:t>
            </a:r>
            <a:endParaRPr lang="it-IT" dirty="0">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F107B56E-113C-2ECB-0F49-8F8BDC55EF4D}"/>
              </a:ext>
            </a:extLst>
          </p:cNvPr>
          <p:cNvSpPr txBox="1"/>
          <p:nvPr/>
        </p:nvSpPr>
        <p:spPr>
          <a:xfrm>
            <a:off x="208236" y="3490439"/>
            <a:ext cx="548727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b="1" dirty="0">
                <a:solidFill>
                  <a:srgbClr val="FF0000"/>
                </a:solidFill>
                <a:latin typeface="Times New Roman" panose="02020603050405020304" pitchFamily="18" charset="0"/>
                <a:cs typeface="Times New Roman" panose="02020603050405020304" pitchFamily="18" charset="0"/>
              </a:rPr>
              <a:t>POST-OPERATIVE DATA</a:t>
            </a:r>
          </a:p>
          <a:p>
            <a:pPr algn="ctr"/>
            <a:r>
              <a:rPr lang="it-IT" b="1" dirty="0" err="1">
                <a:solidFill>
                  <a:srgbClr val="FF0000"/>
                </a:solidFill>
                <a:latin typeface="Times New Roman" panose="02020603050405020304" pitchFamily="18" charset="0"/>
                <a:cs typeface="Times New Roman" panose="02020603050405020304" pitchFamily="18" charset="0"/>
              </a:rPr>
              <a:t>Reoperations</a:t>
            </a:r>
            <a:r>
              <a:rPr lang="it-IT" b="1" dirty="0">
                <a:solidFill>
                  <a:srgbClr val="FF0000"/>
                </a:solidFill>
                <a:latin typeface="Times New Roman" panose="02020603050405020304" pitchFamily="18" charset="0"/>
                <a:cs typeface="Times New Roman" panose="02020603050405020304" pitchFamily="18" charset="0"/>
              </a:rPr>
              <a:t> 3.1 % (</a:t>
            </a:r>
            <a:r>
              <a:rPr lang="it-IT" b="1" dirty="0" err="1">
                <a:solidFill>
                  <a:srgbClr val="FF0000"/>
                </a:solidFill>
                <a:latin typeface="Times New Roman" panose="02020603050405020304" pitchFamily="18" charset="0"/>
                <a:cs typeface="Times New Roman" panose="02020603050405020304" pitchFamily="18" charset="0"/>
              </a:rPr>
              <a:t>Gastric</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perforation</a:t>
            </a:r>
            <a:r>
              <a:rPr lang="it-IT" b="1" dirty="0">
                <a:solidFill>
                  <a:srgbClr val="FF0000"/>
                </a:solidFill>
                <a:latin typeface="Times New Roman" panose="02020603050405020304" pitchFamily="18" charset="0"/>
                <a:cs typeface="Times New Roman" panose="02020603050405020304" pitchFamily="18" charset="0"/>
              </a:rPr>
              <a:t>)</a:t>
            </a:r>
          </a:p>
          <a:p>
            <a:pPr algn="ctr"/>
            <a:r>
              <a:rPr lang="it-IT" b="1" dirty="0" err="1">
                <a:solidFill>
                  <a:srgbClr val="FF0000"/>
                </a:solidFill>
                <a:latin typeface="Times New Roman" panose="02020603050405020304" pitchFamily="18" charset="0"/>
                <a:cs typeface="Times New Roman" panose="02020603050405020304" pitchFamily="18" charset="0"/>
              </a:rPr>
              <a:t>Only</a:t>
            </a:r>
            <a:r>
              <a:rPr lang="it-IT" b="1" dirty="0">
                <a:solidFill>
                  <a:srgbClr val="FF0000"/>
                </a:solidFill>
                <a:latin typeface="Times New Roman" panose="02020603050405020304" pitchFamily="18" charset="0"/>
                <a:cs typeface="Times New Roman" panose="02020603050405020304" pitchFamily="18" charset="0"/>
              </a:rPr>
              <a:t> 3% take </a:t>
            </a:r>
            <a:r>
              <a:rPr lang="it-IT" b="1" dirty="0" err="1">
                <a:solidFill>
                  <a:srgbClr val="FF0000"/>
                </a:solidFill>
                <a:latin typeface="Times New Roman" panose="02020603050405020304" pitchFamily="18" charset="0"/>
                <a:cs typeface="Times New Roman" panose="02020603050405020304" pitchFamily="18" charset="0"/>
              </a:rPr>
              <a:t>PPIs</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every</a:t>
            </a:r>
            <a:r>
              <a:rPr lang="it-IT" b="1" dirty="0">
                <a:solidFill>
                  <a:srgbClr val="FF0000"/>
                </a:solidFill>
                <a:latin typeface="Times New Roman" panose="02020603050405020304" pitchFamily="18" charset="0"/>
                <a:cs typeface="Times New Roman" panose="02020603050405020304" pitchFamily="18" charset="0"/>
              </a:rPr>
              <a:t> day </a:t>
            </a:r>
          </a:p>
          <a:p>
            <a:pPr algn="ctr"/>
            <a:r>
              <a:rPr lang="it-IT" b="1" dirty="0">
                <a:solidFill>
                  <a:srgbClr val="FF0000"/>
                </a:solidFill>
                <a:latin typeface="Times New Roman" panose="02020603050405020304" pitchFamily="18" charset="0"/>
                <a:cs typeface="Times New Roman" panose="02020603050405020304" pitchFamily="18" charset="0"/>
              </a:rPr>
              <a:t>4.5% take </a:t>
            </a:r>
            <a:r>
              <a:rPr lang="it-IT" b="1" dirty="0" err="1">
                <a:solidFill>
                  <a:srgbClr val="FF0000"/>
                </a:solidFill>
                <a:latin typeface="Times New Roman" panose="02020603050405020304" pitchFamily="18" charset="0"/>
                <a:cs typeface="Times New Roman" panose="02020603050405020304" pitchFamily="18" charset="0"/>
              </a:rPr>
              <a:t>PPIs</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occasionally</a:t>
            </a:r>
            <a:endParaRPr lang="it-IT" b="1" dirty="0">
              <a:solidFill>
                <a:srgbClr val="FF0000"/>
              </a:solidFill>
              <a:latin typeface="Times New Roman" panose="02020603050405020304" pitchFamily="18" charset="0"/>
              <a:cs typeface="Times New Roman" panose="02020603050405020304" pitchFamily="18" charset="0"/>
            </a:endParaRPr>
          </a:p>
          <a:p>
            <a:pPr algn="ctr"/>
            <a:r>
              <a:rPr lang="it-IT" b="1" dirty="0">
                <a:solidFill>
                  <a:srgbClr val="FF0000"/>
                </a:solidFill>
                <a:latin typeface="Times New Roman" panose="02020603050405020304" pitchFamily="18" charset="0"/>
                <a:cs typeface="Times New Roman" panose="02020603050405020304" pitchFamily="18" charset="0"/>
              </a:rPr>
              <a:t>EWL and </a:t>
            </a:r>
            <a:r>
              <a:rPr lang="it-IT" b="1" dirty="0" err="1">
                <a:solidFill>
                  <a:srgbClr val="FF0000"/>
                </a:solidFill>
                <a:latin typeface="Times New Roman" panose="02020603050405020304" pitchFamily="18" charset="0"/>
                <a:cs typeface="Times New Roman" panose="02020603050405020304" pitchFamily="18" charset="0"/>
              </a:rPr>
              <a:t>comorbidity</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resolution</a:t>
            </a:r>
            <a:r>
              <a:rPr lang="it-IT" b="1" dirty="0">
                <a:solidFill>
                  <a:srgbClr val="FF0000"/>
                </a:solidFill>
                <a:latin typeface="Times New Roman" panose="02020603050405020304" pitchFamily="18" charset="0"/>
                <a:cs typeface="Times New Roman" panose="02020603050405020304" pitchFamily="18" charset="0"/>
              </a:rPr>
              <a:t> comparable to LSG</a:t>
            </a:r>
          </a:p>
          <a:p>
            <a:pPr algn="ctr"/>
            <a:r>
              <a:rPr lang="it-IT" b="1" dirty="0" err="1">
                <a:solidFill>
                  <a:srgbClr val="FF0000"/>
                </a:solidFill>
                <a:latin typeface="Times New Roman" panose="02020603050405020304" pitchFamily="18" charset="0"/>
                <a:cs typeface="Times New Roman" panose="02020603050405020304" pitchFamily="18" charset="0"/>
              </a:rPr>
              <a:t>Esophagitis</a:t>
            </a:r>
            <a:r>
              <a:rPr lang="it-IT" b="1" dirty="0">
                <a:solidFill>
                  <a:srgbClr val="FF0000"/>
                </a:solidFill>
                <a:latin typeface="Times New Roman" panose="02020603050405020304" pitchFamily="18" charset="0"/>
                <a:cs typeface="Times New Roman" panose="02020603050405020304" pitchFamily="18" charset="0"/>
              </a:rPr>
              <a:t>: 1.7% (grade A </a:t>
            </a:r>
            <a:r>
              <a:rPr lang="it-IT" b="1" dirty="0" err="1">
                <a:solidFill>
                  <a:srgbClr val="FF0000"/>
                </a:solidFill>
                <a:latin typeface="Times New Roman" panose="02020603050405020304" pitchFamily="18" charset="0"/>
                <a:cs typeface="Times New Roman" panose="02020603050405020304" pitchFamily="18" charset="0"/>
              </a:rPr>
              <a:t>esophagitis</a:t>
            </a:r>
            <a:r>
              <a:rPr lang="it-IT" b="1" dirty="0">
                <a:solidFill>
                  <a:srgbClr val="FF0000"/>
                </a:solidFill>
                <a:latin typeface="Times New Roman" panose="02020603050405020304" pitchFamily="18" charset="0"/>
                <a:cs typeface="Times New Roman" panose="02020603050405020304" pitchFamily="18" charset="0"/>
              </a:rPr>
              <a:t>)</a:t>
            </a:r>
            <a:endParaRPr lang="it-IT"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3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D4193EF5-8B24-0048-B498-9A8257DE2342}"/>
              </a:ext>
            </a:extLst>
          </p:cNvPr>
          <p:cNvSpPr txBox="1"/>
          <p:nvPr/>
        </p:nvSpPr>
        <p:spPr>
          <a:xfrm>
            <a:off x="0" y="98999"/>
            <a:ext cx="12192000" cy="461665"/>
          </a:xfrm>
          <a:prstGeom prst="rect">
            <a:avLst/>
          </a:prstGeom>
          <a:noFill/>
        </p:spPr>
        <p:txBody>
          <a:bodyPr wrap="square" lIns="90000" rtlCol="0" anchor="ctr" anchorCtr="0">
            <a:spAutoFit/>
          </a:bodyPr>
          <a:lstStyle/>
          <a:p>
            <a:pPr algn="ctr"/>
            <a:r>
              <a:rPr lang="it-IT" sz="2400" b="1" dirty="0">
                <a:solidFill>
                  <a:schemeClr val="accent1">
                    <a:lumMod val="75000"/>
                  </a:schemeClr>
                </a:solidFill>
                <a:latin typeface="Times New Roman" panose="02020603050405020304" pitchFamily="18" charset="0"/>
                <a:cs typeface="Times New Roman" panose="02020603050405020304" pitchFamily="18" charset="0"/>
              </a:rPr>
              <a:t>CONCLUSIONI</a:t>
            </a:r>
            <a:endParaRPr lang="it-IT" sz="2400" b="1" i="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ma 3">
            <a:extLst>
              <a:ext uri="{FF2B5EF4-FFF2-40B4-BE49-F238E27FC236}">
                <a16:creationId xmlns:a16="http://schemas.microsoft.com/office/drawing/2014/main" id="{053BC357-DC79-7844-ACFA-B1D27F93A20C}"/>
              </a:ext>
            </a:extLst>
          </p:cNvPr>
          <p:cNvGraphicFramePr/>
          <p:nvPr>
            <p:extLst>
              <p:ext uri="{D42A27DB-BD31-4B8C-83A1-F6EECF244321}">
                <p14:modId xmlns:p14="http://schemas.microsoft.com/office/powerpoint/2010/main" val="4092639516"/>
              </p:ext>
            </p:extLst>
          </p:nvPr>
        </p:nvGraphicFramePr>
        <p:xfrm>
          <a:off x="3645074" y="1255170"/>
          <a:ext cx="7591198" cy="435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ttangolo 8">
            <a:extLst>
              <a:ext uri="{FF2B5EF4-FFF2-40B4-BE49-F238E27FC236}">
                <a16:creationId xmlns:a16="http://schemas.microsoft.com/office/drawing/2014/main" id="{60759B65-48AD-0243-AD17-EFF70391B312}"/>
              </a:ext>
            </a:extLst>
          </p:cNvPr>
          <p:cNvSpPr/>
          <p:nvPr/>
        </p:nvSpPr>
        <p:spPr>
          <a:xfrm>
            <a:off x="202769" y="1084880"/>
            <a:ext cx="339672" cy="371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disegno, clipart, illustrazione, cartone animato&#10;&#10;Descrizione generata automaticamente">
            <a:extLst>
              <a:ext uri="{FF2B5EF4-FFF2-40B4-BE49-F238E27FC236}">
                <a16:creationId xmlns:a16="http://schemas.microsoft.com/office/drawing/2014/main" id="{6A3A3B7B-A73D-C02E-EF73-D0479838AE9F}"/>
              </a:ext>
            </a:extLst>
          </p:cNvPr>
          <p:cNvPicPr>
            <a:picLocks noChangeAspect="1"/>
          </p:cNvPicPr>
          <p:nvPr/>
        </p:nvPicPr>
        <p:blipFill>
          <a:blip r:embed="rId8"/>
          <a:stretch>
            <a:fillRect/>
          </a:stretch>
        </p:blipFill>
        <p:spPr>
          <a:xfrm>
            <a:off x="139146" y="836084"/>
            <a:ext cx="3379304" cy="5158655"/>
          </a:xfrm>
          <a:prstGeom prst="rect">
            <a:avLst/>
          </a:prstGeom>
        </p:spPr>
      </p:pic>
    </p:spTree>
    <p:extLst>
      <p:ext uri="{BB962C8B-B14F-4D97-AF65-F5344CB8AC3E}">
        <p14:creationId xmlns:p14="http://schemas.microsoft.com/office/powerpoint/2010/main" val="189758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13225-F04E-4111-D755-6477AD376341}"/>
            </a:ext>
          </a:extLst>
        </p:cNvPr>
        <p:cNvGrpSpPr/>
        <p:nvPr/>
      </p:nvGrpSpPr>
      <p:grpSpPr>
        <a:xfrm>
          <a:off x="0" y="0"/>
          <a:ext cx="0" cy="0"/>
          <a:chOff x="0" y="0"/>
          <a:chExt cx="0" cy="0"/>
        </a:xfrm>
      </p:grpSpPr>
      <p:pic>
        <p:nvPicPr>
          <p:cNvPr id="3" name="Immagine 2" descr="Immagine che contiene testo, Pagina Web, Sito Web, software&#10;&#10;Il contenuto generato dall'IA potrebbe non essere corretto.">
            <a:extLst>
              <a:ext uri="{FF2B5EF4-FFF2-40B4-BE49-F238E27FC236}">
                <a16:creationId xmlns:a16="http://schemas.microsoft.com/office/drawing/2014/main" id="{39E6BB93-08E4-0075-AABB-0DDF2DC8D051}"/>
              </a:ext>
            </a:extLst>
          </p:cNvPr>
          <p:cNvPicPr>
            <a:picLocks noChangeAspect="1"/>
          </p:cNvPicPr>
          <p:nvPr/>
        </p:nvPicPr>
        <p:blipFill>
          <a:blip r:embed="rId2">
            <a:extLst>
              <a:ext uri="{28A0092B-C50C-407E-A947-70E740481C1C}">
                <a14:useLocalDpi xmlns:a14="http://schemas.microsoft.com/office/drawing/2010/main" val="0"/>
              </a:ext>
            </a:extLst>
          </a:blip>
          <a:srcRect l="15877" t="13002" r="16108" b="32163"/>
          <a:stretch>
            <a:fillRect/>
          </a:stretch>
        </p:blipFill>
        <p:spPr>
          <a:xfrm>
            <a:off x="0" y="508632"/>
            <a:ext cx="7804215" cy="4091940"/>
          </a:xfrm>
          <a:prstGeom prst="rect">
            <a:avLst/>
          </a:prstGeom>
        </p:spPr>
      </p:pic>
      <p:sp>
        <p:nvSpPr>
          <p:cNvPr id="6" name="Ovale 5">
            <a:extLst>
              <a:ext uri="{FF2B5EF4-FFF2-40B4-BE49-F238E27FC236}">
                <a16:creationId xmlns:a16="http://schemas.microsoft.com/office/drawing/2014/main" id="{E58A169E-EA87-3117-338F-BBBFCA043060}"/>
              </a:ext>
            </a:extLst>
          </p:cNvPr>
          <p:cNvSpPr/>
          <p:nvPr/>
        </p:nvSpPr>
        <p:spPr>
          <a:xfrm>
            <a:off x="2128838" y="12858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CCA3C0AA-B08C-0763-C6BA-7CFD1B37B6BA}"/>
              </a:ext>
            </a:extLst>
          </p:cNvPr>
          <p:cNvSpPr/>
          <p:nvPr/>
        </p:nvSpPr>
        <p:spPr>
          <a:xfrm>
            <a:off x="4452938" y="40671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8C767A99-4B27-781A-9E5D-95C46E1802EF}"/>
              </a:ext>
            </a:extLst>
          </p:cNvPr>
          <p:cNvSpPr/>
          <p:nvPr/>
        </p:nvSpPr>
        <p:spPr>
          <a:xfrm>
            <a:off x="12526" y="18303"/>
            <a:ext cx="12179474" cy="461665"/>
          </a:xfrm>
          <a:prstGeom prst="rect">
            <a:avLst/>
          </a:prstGeom>
        </p:spPr>
        <p:txBody>
          <a:bodyPr wrap="square">
            <a:spAutoFit/>
          </a:bodyPr>
          <a:lstStyle/>
          <a:p>
            <a:pPr algn="ctr"/>
            <a:r>
              <a:rPr lang="it-IT" sz="2400" b="1" dirty="0">
                <a:solidFill>
                  <a:schemeClr val="accent1">
                    <a:lumMod val="75000"/>
                  </a:schemeClr>
                </a:solidFill>
                <a:latin typeface="Times New Roman" panose="02020603050405020304" pitchFamily="18" charset="0"/>
                <a:cs typeface="Times New Roman" panose="02020603050405020304" pitchFamily="18" charset="0"/>
              </a:rPr>
              <a:t>SLEEVE GASTRECTOMY E GERD</a:t>
            </a:r>
          </a:p>
        </p:txBody>
      </p:sp>
      <p:pic>
        <p:nvPicPr>
          <p:cNvPr id="2" name="Immagine 1" descr="Immagine che contiene testo, Pagina Web, Sito Web, software&#10;&#10;Il contenuto generato dall'IA potrebbe non essere corretto.">
            <a:extLst>
              <a:ext uri="{FF2B5EF4-FFF2-40B4-BE49-F238E27FC236}">
                <a16:creationId xmlns:a16="http://schemas.microsoft.com/office/drawing/2014/main" id="{35843B48-F79D-AAA0-734A-037A6746076E}"/>
              </a:ext>
            </a:extLst>
          </p:cNvPr>
          <p:cNvPicPr>
            <a:picLocks noChangeAspect="1"/>
          </p:cNvPicPr>
          <p:nvPr/>
        </p:nvPicPr>
        <p:blipFill>
          <a:blip r:embed="rId2">
            <a:extLst>
              <a:ext uri="{28A0092B-C50C-407E-A947-70E740481C1C}">
                <a14:useLocalDpi xmlns:a14="http://schemas.microsoft.com/office/drawing/2010/main" val="0"/>
              </a:ext>
            </a:extLst>
          </a:blip>
          <a:srcRect l="15877" t="13002" r="16108" b="32163"/>
          <a:stretch>
            <a:fillRect/>
          </a:stretch>
        </p:blipFill>
        <p:spPr>
          <a:xfrm>
            <a:off x="0" y="522920"/>
            <a:ext cx="7804215" cy="4091940"/>
          </a:xfrm>
          <a:prstGeom prst="rect">
            <a:avLst/>
          </a:prstGeom>
        </p:spPr>
      </p:pic>
      <p:pic>
        <p:nvPicPr>
          <p:cNvPr id="4" name="Immagine 3" descr="Immagine che contiene testo, Pagina Web, software, Sito Web&#10;&#10;Il contenuto generato dall'IA potrebbe non essere corretto.">
            <a:extLst>
              <a:ext uri="{FF2B5EF4-FFF2-40B4-BE49-F238E27FC236}">
                <a16:creationId xmlns:a16="http://schemas.microsoft.com/office/drawing/2014/main" id="{DD88E0C6-70AE-F889-B8B3-F4937B2376CC}"/>
              </a:ext>
            </a:extLst>
          </p:cNvPr>
          <p:cNvPicPr>
            <a:picLocks noChangeAspect="1"/>
          </p:cNvPicPr>
          <p:nvPr/>
        </p:nvPicPr>
        <p:blipFill>
          <a:blip r:embed="rId3">
            <a:extLst>
              <a:ext uri="{28A0092B-C50C-407E-A947-70E740481C1C}">
                <a14:useLocalDpi xmlns:a14="http://schemas.microsoft.com/office/drawing/2010/main" val="0"/>
              </a:ext>
            </a:extLst>
          </a:blip>
          <a:srcRect l="14590" t="12720" r="15924" b="32162"/>
          <a:stretch>
            <a:fillRect/>
          </a:stretch>
        </p:blipFill>
        <p:spPr>
          <a:xfrm>
            <a:off x="-1" y="522920"/>
            <a:ext cx="7804215" cy="4091940"/>
          </a:xfrm>
          <a:prstGeom prst="rect">
            <a:avLst/>
          </a:prstGeom>
        </p:spPr>
      </p:pic>
      <p:sp>
        <p:nvSpPr>
          <p:cNvPr id="5" name="Ovale 4">
            <a:extLst>
              <a:ext uri="{FF2B5EF4-FFF2-40B4-BE49-F238E27FC236}">
                <a16:creationId xmlns:a16="http://schemas.microsoft.com/office/drawing/2014/main" id="{E3AB529C-37F8-393A-F6F5-4D6820E1358A}"/>
              </a:ext>
            </a:extLst>
          </p:cNvPr>
          <p:cNvSpPr/>
          <p:nvPr/>
        </p:nvSpPr>
        <p:spPr>
          <a:xfrm>
            <a:off x="2128838" y="1300160"/>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86679606-484B-1831-2D81-6ABC977BABCA}"/>
              </a:ext>
            </a:extLst>
          </p:cNvPr>
          <p:cNvSpPr/>
          <p:nvPr/>
        </p:nvSpPr>
        <p:spPr>
          <a:xfrm>
            <a:off x="6696077" y="4038595"/>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4828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353E9-0ED4-7EDC-3CB2-225220B579FC}"/>
            </a:ext>
          </a:extLst>
        </p:cNvPr>
        <p:cNvGrpSpPr/>
        <p:nvPr/>
      </p:nvGrpSpPr>
      <p:grpSpPr>
        <a:xfrm>
          <a:off x="0" y="0"/>
          <a:ext cx="0" cy="0"/>
          <a:chOff x="0" y="0"/>
          <a:chExt cx="0" cy="0"/>
        </a:xfrm>
      </p:grpSpPr>
      <p:pic>
        <p:nvPicPr>
          <p:cNvPr id="3" name="Immagine 2" descr="Immagine che contiene testo, Pagina Web, Sito Web, software&#10;&#10;Il contenuto generato dall'IA potrebbe non essere corretto.">
            <a:extLst>
              <a:ext uri="{FF2B5EF4-FFF2-40B4-BE49-F238E27FC236}">
                <a16:creationId xmlns:a16="http://schemas.microsoft.com/office/drawing/2014/main" id="{692DEB79-0EC5-8460-17FE-7AA954467901}"/>
              </a:ext>
            </a:extLst>
          </p:cNvPr>
          <p:cNvPicPr>
            <a:picLocks noChangeAspect="1"/>
          </p:cNvPicPr>
          <p:nvPr/>
        </p:nvPicPr>
        <p:blipFill>
          <a:blip r:embed="rId2">
            <a:extLst>
              <a:ext uri="{28A0092B-C50C-407E-A947-70E740481C1C}">
                <a14:useLocalDpi xmlns:a14="http://schemas.microsoft.com/office/drawing/2010/main" val="0"/>
              </a:ext>
            </a:extLst>
          </a:blip>
          <a:srcRect l="15877" t="13002" r="16108" b="32163"/>
          <a:stretch>
            <a:fillRect/>
          </a:stretch>
        </p:blipFill>
        <p:spPr>
          <a:xfrm>
            <a:off x="0" y="508632"/>
            <a:ext cx="7804215" cy="4091940"/>
          </a:xfrm>
          <a:prstGeom prst="rect">
            <a:avLst/>
          </a:prstGeom>
        </p:spPr>
      </p:pic>
      <p:sp>
        <p:nvSpPr>
          <p:cNvPr id="6" name="Ovale 5">
            <a:extLst>
              <a:ext uri="{FF2B5EF4-FFF2-40B4-BE49-F238E27FC236}">
                <a16:creationId xmlns:a16="http://schemas.microsoft.com/office/drawing/2014/main" id="{26FB19DA-8A3F-8632-3452-E87D5E89AAFC}"/>
              </a:ext>
            </a:extLst>
          </p:cNvPr>
          <p:cNvSpPr/>
          <p:nvPr/>
        </p:nvSpPr>
        <p:spPr>
          <a:xfrm>
            <a:off x="2128838" y="12858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2CA695DB-A921-9571-D2B8-229340BF4012}"/>
              </a:ext>
            </a:extLst>
          </p:cNvPr>
          <p:cNvSpPr/>
          <p:nvPr/>
        </p:nvSpPr>
        <p:spPr>
          <a:xfrm>
            <a:off x="4452938" y="4067172"/>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B48068B-C283-46B9-F5D6-367D514838FB}"/>
              </a:ext>
            </a:extLst>
          </p:cNvPr>
          <p:cNvSpPr/>
          <p:nvPr/>
        </p:nvSpPr>
        <p:spPr>
          <a:xfrm>
            <a:off x="12526" y="18303"/>
            <a:ext cx="12179474" cy="461665"/>
          </a:xfrm>
          <a:prstGeom prst="rect">
            <a:avLst/>
          </a:prstGeom>
        </p:spPr>
        <p:txBody>
          <a:bodyPr wrap="square">
            <a:spAutoFit/>
          </a:bodyPr>
          <a:lstStyle/>
          <a:p>
            <a:pPr algn="ctr"/>
            <a:r>
              <a:rPr lang="it-IT" sz="2400" b="1" dirty="0">
                <a:solidFill>
                  <a:schemeClr val="accent1">
                    <a:lumMod val="75000"/>
                  </a:schemeClr>
                </a:solidFill>
                <a:latin typeface="Times New Roman" panose="02020603050405020304" pitchFamily="18" charset="0"/>
                <a:cs typeface="Times New Roman" panose="02020603050405020304" pitchFamily="18" charset="0"/>
              </a:rPr>
              <a:t>SLEEVE GASTRECTOMY E GERD</a:t>
            </a:r>
          </a:p>
        </p:txBody>
      </p:sp>
      <p:pic>
        <p:nvPicPr>
          <p:cNvPr id="2" name="Immagine 1" descr="Immagine che contiene testo, Pagina Web, Sito Web, software&#10;&#10;Il contenuto generato dall'IA potrebbe non essere corretto.">
            <a:extLst>
              <a:ext uri="{FF2B5EF4-FFF2-40B4-BE49-F238E27FC236}">
                <a16:creationId xmlns:a16="http://schemas.microsoft.com/office/drawing/2014/main" id="{8CCEBEAB-FB85-962D-52F7-8CBCE8E019E0}"/>
              </a:ext>
            </a:extLst>
          </p:cNvPr>
          <p:cNvPicPr>
            <a:picLocks noChangeAspect="1"/>
          </p:cNvPicPr>
          <p:nvPr/>
        </p:nvPicPr>
        <p:blipFill>
          <a:blip r:embed="rId2">
            <a:extLst>
              <a:ext uri="{28A0092B-C50C-407E-A947-70E740481C1C}">
                <a14:useLocalDpi xmlns:a14="http://schemas.microsoft.com/office/drawing/2010/main" val="0"/>
              </a:ext>
            </a:extLst>
          </a:blip>
          <a:srcRect l="15877" t="13002" r="16108" b="32163"/>
          <a:stretch>
            <a:fillRect/>
          </a:stretch>
        </p:blipFill>
        <p:spPr>
          <a:xfrm>
            <a:off x="0" y="522920"/>
            <a:ext cx="7804215" cy="4091940"/>
          </a:xfrm>
          <a:prstGeom prst="rect">
            <a:avLst/>
          </a:prstGeom>
        </p:spPr>
      </p:pic>
      <p:pic>
        <p:nvPicPr>
          <p:cNvPr id="4" name="Immagine 3" descr="Immagine che contiene testo, Pagina Web, software, Sito Web&#10;&#10;Il contenuto generato dall'IA potrebbe non essere corretto.">
            <a:extLst>
              <a:ext uri="{FF2B5EF4-FFF2-40B4-BE49-F238E27FC236}">
                <a16:creationId xmlns:a16="http://schemas.microsoft.com/office/drawing/2014/main" id="{F4056E2F-E7DC-A0FE-6991-6C2D1B194946}"/>
              </a:ext>
            </a:extLst>
          </p:cNvPr>
          <p:cNvPicPr>
            <a:picLocks noChangeAspect="1"/>
          </p:cNvPicPr>
          <p:nvPr/>
        </p:nvPicPr>
        <p:blipFill>
          <a:blip r:embed="rId3">
            <a:extLst>
              <a:ext uri="{28A0092B-C50C-407E-A947-70E740481C1C}">
                <a14:useLocalDpi xmlns:a14="http://schemas.microsoft.com/office/drawing/2010/main" val="0"/>
              </a:ext>
            </a:extLst>
          </a:blip>
          <a:srcRect l="14590" t="12720" r="15924" b="32162"/>
          <a:stretch>
            <a:fillRect/>
          </a:stretch>
        </p:blipFill>
        <p:spPr>
          <a:xfrm>
            <a:off x="-1" y="522920"/>
            <a:ext cx="7804215" cy="4091940"/>
          </a:xfrm>
          <a:prstGeom prst="rect">
            <a:avLst/>
          </a:prstGeom>
        </p:spPr>
      </p:pic>
      <p:sp>
        <p:nvSpPr>
          <p:cNvPr id="5" name="Ovale 4">
            <a:extLst>
              <a:ext uri="{FF2B5EF4-FFF2-40B4-BE49-F238E27FC236}">
                <a16:creationId xmlns:a16="http://schemas.microsoft.com/office/drawing/2014/main" id="{F1E18A28-D8B5-8FCC-16A1-A8E228A12F8A}"/>
              </a:ext>
            </a:extLst>
          </p:cNvPr>
          <p:cNvSpPr/>
          <p:nvPr/>
        </p:nvSpPr>
        <p:spPr>
          <a:xfrm>
            <a:off x="2128838" y="1300160"/>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32327BD2-DD47-53D4-E1E8-D00EF3A7890D}"/>
              </a:ext>
            </a:extLst>
          </p:cNvPr>
          <p:cNvSpPr/>
          <p:nvPr/>
        </p:nvSpPr>
        <p:spPr>
          <a:xfrm>
            <a:off x="6696077" y="4038595"/>
            <a:ext cx="1028700" cy="7143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4" name="Tabella 13">
            <a:extLst>
              <a:ext uri="{FF2B5EF4-FFF2-40B4-BE49-F238E27FC236}">
                <a16:creationId xmlns:a16="http://schemas.microsoft.com/office/drawing/2014/main" id="{13DD6036-9169-5575-D72D-643F849837E7}"/>
              </a:ext>
            </a:extLst>
          </p:cNvPr>
          <p:cNvGraphicFramePr>
            <a:graphicFrameLocks noGrp="1"/>
          </p:cNvGraphicFramePr>
          <p:nvPr/>
        </p:nvGraphicFramePr>
        <p:xfrm>
          <a:off x="7909529" y="177367"/>
          <a:ext cx="4282471" cy="2102709"/>
        </p:xfrm>
        <a:graphic>
          <a:graphicData uri="http://schemas.openxmlformats.org/drawingml/2006/table">
            <a:tbl>
              <a:tblPr firstRow="1" bandRow="1">
                <a:tableStyleId>{5C22544A-7EE6-4342-B048-85BDC9FD1C3A}</a:tableStyleId>
              </a:tblPr>
              <a:tblGrid>
                <a:gridCol w="2242010">
                  <a:extLst>
                    <a:ext uri="{9D8B030D-6E8A-4147-A177-3AD203B41FA5}">
                      <a16:colId xmlns:a16="http://schemas.microsoft.com/office/drawing/2014/main" val="576129422"/>
                    </a:ext>
                  </a:extLst>
                </a:gridCol>
                <a:gridCol w="2040461">
                  <a:extLst>
                    <a:ext uri="{9D8B030D-6E8A-4147-A177-3AD203B41FA5}">
                      <a16:colId xmlns:a16="http://schemas.microsoft.com/office/drawing/2014/main" val="787083180"/>
                    </a:ext>
                  </a:extLst>
                </a:gridCol>
              </a:tblGrid>
              <a:tr h="404613">
                <a:tc>
                  <a:txBody>
                    <a:bodyPr/>
                    <a:lstStyle/>
                    <a:p>
                      <a:endParaRPr lang="it-IT" sz="1600" b="0" dirty="0">
                        <a:latin typeface="Times New Roman" panose="02020603050405020304" pitchFamily="18" charset="0"/>
                        <a:cs typeface="Times New Roman" panose="02020603050405020304" pitchFamily="18" charset="0"/>
                      </a:endParaRPr>
                    </a:p>
                  </a:txBody>
                  <a:tcPr>
                    <a:noFill/>
                  </a:tcPr>
                </a:tc>
                <a:tc>
                  <a:txBody>
                    <a:bodyPr/>
                    <a:lstStyle/>
                    <a:p>
                      <a:pPr algn="ctr"/>
                      <a:r>
                        <a:rPr lang="it-IT" sz="1600" b="0" dirty="0">
                          <a:latin typeface="Times New Roman" panose="02020603050405020304" pitchFamily="18" charset="0"/>
                          <a:cs typeface="Times New Roman" panose="02020603050405020304" pitchFamily="18" charset="0"/>
                        </a:rPr>
                        <a:t>POST-SLEEVE</a:t>
                      </a:r>
                    </a:p>
                  </a:txBody>
                  <a:tcPr/>
                </a:tc>
                <a:extLst>
                  <a:ext uri="{0D108BD9-81ED-4DB2-BD59-A6C34878D82A}">
                    <a16:rowId xmlns:a16="http://schemas.microsoft.com/office/drawing/2014/main" val="3270307668"/>
                  </a:ext>
                </a:extLst>
              </a:tr>
              <a:tr h="424524">
                <a:tc>
                  <a:txBody>
                    <a:bodyPr/>
                    <a:lstStyle/>
                    <a:p>
                      <a:r>
                        <a:rPr lang="it-IT" sz="1600" dirty="0">
                          <a:latin typeface="Times New Roman" panose="02020603050405020304" pitchFamily="18" charset="0"/>
                          <a:cs typeface="Times New Roman" panose="02020603050405020304" pitchFamily="18" charset="0"/>
                        </a:rPr>
                        <a:t>GERD</a:t>
                      </a:r>
                    </a:p>
                  </a:txBody>
                  <a:tcPr/>
                </a:tc>
                <a:tc>
                  <a:txBody>
                    <a:bodyPr/>
                    <a:lstStyle/>
                    <a:p>
                      <a:pPr algn="ctr"/>
                      <a:r>
                        <a:rPr lang="it-IT" sz="1600" dirty="0">
                          <a:latin typeface="Times New Roman" panose="02020603050405020304" pitchFamily="18" charset="0"/>
                          <a:cs typeface="Times New Roman" panose="02020603050405020304" pitchFamily="18" charset="0"/>
                        </a:rPr>
                        <a:t>8 – 76 %</a:t>
                      </a:r>
                    </a:p>
                  </a:txBody>
                  <a:tcPr/>
                </a:tc>
                <a:extLst>
                  <a:ext uri="{0D108BD9-81ED-4DB2-BD59-A6C34878D82A}">
                    <a16:rowId xmlns:a16="http://schemas.microsoft.com/office/drawing/2014/main" val="1374414923"/>
                  </a:ext>
                </a:extLst>
              </a:tr>
              <a:tr h="424524">
                <a:tc>
                  <a:txBody>
                    <a:bodyPr/>
                    <a:lstStyle/>
                    <a:p>
                      <a:r>
                        <a:rPr lang="it-IT" sz="1600" dirty="0">
                          <a:latin typeface="Times New Roman" panose="02020603050405020304" pitchFamily="18" charset="0"/>
                          <a:cs typeface="Times New Roman" panose="02020603050405020304" pitchFamily="18" charset="0"/>
                        </a:rPr>
                        <a:t>ESOFAGITE</a:t>
                      </a:r>
                    </a:p>
                  </a:txBody>
                  <a:tcPr/>
                </a:tc>
                <a:tc>
                  <a:txBody>
                    <a:bodyPr/>
                    <a:lstStyle/>
                    <a:p>
                      <a:pPr algn="ctr"/>
                      <a:r>
                        <a:rPr lang="it-IT" sz="1600" dirty="0">
                          <a:latin typeface="Times New Roman" panose="02020603050405020304" pitchFamily="18" charset="0"/>
                          <a:cs typeface="Times New Roman" panose="02020603050405020304" pitchFamily="18" charset="0"/>
                        </a:rPr>
                        <a:t>15 – 41 %</a:t>
                      </a:r>
                    </a:p>
                  </a:txBody>
                  <a:tcPr/>
                </a:tc>
                <a:extLst>
                  <a:ext uri="{0D108BD9-81ED-4DB2-BD59-A6C34878D82A}">
                    <a16:rowId xmlns:a16="http://schemas.microsoft.com/office/drawing/2014/main" val="1448390541"/>
                  </a:ext>
                </a:extLst>
              </a:tr>
              <a:tr h="424524">
                <a:tc>
                  <a:txBody>
                    <a:bodyPr/>
                    <a:lstStyle/>
                    <a:p>
                      <a:r>
                        <a:rPr lang="it-IT" sz="1600" dirty="0">
                          <a:latin typeface="Times New Roman" panose="02020603050405020304" pitchFamily="18" charset="0"/>
                          <a:cs typeface="Times New Roman" panose="02020603050405020304" pitchFamily="18" charset="0"/>
                        </a:rPr>
                        <a:t>USO DI PPI</a:t>
                      </a:r>
                    </a:p>
                  </a:txBody>
                  <a:tcPr/>
                </a:tc>
                <a:tc>
                  <a:txBody>
                    <a:bodyPr/>
                    <a:lstStyle/>
                    <a:p>
                      <a:pPr algn="ctr"/>
                      <a:r>
                        <a:rPr lang="it-IT" sz="1600" dirty="0">
                          <a:latin typeface="Times New Roman" panose="02020603050405020304" pitchFamily="18" charset="0"/>
                          <a:cs typeface="Times New Roman" panose="02020603050405020304" pitchFamily="18" charset="0"/>
                        </a:rPr>
                        <a:t>70 %</a:t>
                      </a:r>
                    </a:p>
                  </a:txBody>
                  <a:tcPr/>
                </a:tc>
                <a:extLst>
                  <a:ext uri="{0D108BD9-81ED-4DB2-BD59-A6C34878D82A}">
                    <a16:rowId xmlns:a16="http://schemas.microsoft.com/office/drawing/2014/main" val="1532098272"/>
                  </a:ext>
                </a:extLst>
              </a:tr>
              <a:tr h="424524">
                <a:tc>
                  <a:txBody>
                    <a:bodyPr/>
                    <a:lstStyle/>
                    <a:p>
                      <a:r>
                        <a:rPr lang="it-IT" sz="1600" dirty="0">
                          <a:solidFill>
                            <a:srgbClr val="C00000"/>
                          </a:solidFill>
                          <a:latin typeface="Times New Roman" panose="02020603050405020304" pitchFamily="18" charset="0"/>
                          <a:cs typeface="Times New Roman" panose="02020603050405020304" pitchFamily="18" charset="0"/>
                        </a:rPr>
                        <a:t>BARRETT</a:t>
                      </a:r>
                    </a:p>
                  </a:txBody>
                  <a:tcPr/>
                </a:tc>
                <a:tc>
                  <a:txBody>
                    <a:bodyPr/>
                    <a:lstStyle/>
                    <a:p>
                      <a:pPr algn="ctr"/>
                      <a:r>
                        <a:rPr lang="it-IT" sz="1600" dirty="0">
                          <a:solidFill>
                            <a:srgbClr val="FF0000"/>
                          </a:solidFill>
                          <a:latin typeface="Times New Roman" panose="02020603050405020304" pitchFamily="18" charset="0"/>
                          <a:cs typeface="Times New Roman" panose="02020603050405020304" pitchFamily="18" charset="0"/>
                        </a:rPr>
                        <a:t>8 – 18.8 %</a:t>
                      </a:r>
                    </a:p>
                  </a:txBody>
                  <a:tcPr/>
                </a:tc>
                <a:extLst>
                  <a:ext uri="{0D108BD9-81ED-4DB2-BD59-A6C34878D82A}">
                    <a16:rowId xmlns:a16="http://schemas.microsoft.com/office/drawing/2014/main" val="1205149808"/>
                  </a:ext>
                </a:extLst>
              </a:tr>
            </a:tbl>
          </a:graphicData>
        </a:graphic>
      </p:graphicFrame>
      <p:sp>
        <p:nvSpPr>
          <p:cNvPr id="17" name="CasellaDiTesto 16">
            <a:extLst>
              <a:ext uri="{FF2B5EF4-FFF2-40B4-BE49-F238E27FC236}">
                <a16:creationId xmlns:a16="http://schemas.microsoft.com/office/drawing/2014/main" id="{A23A452B-D4C8-F6FE-2FA8-7E069E925F05}"/>
              </a:ext>
            </a:extLst>
          </p:cNvPr>
          <p:cNvSpPr txBox="1"/>
          <p:nvPr/>
        </p:nvSpPr>
        <p:spPr>
          <a:xfrm>
            <a:off x="7909529" y="2281725"/>
            <a:ext cx="4282471" cy="236353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07000"/>
              </a:lnSpc>
              <a:spcAft>
                <a:spcPts val="800"/>
              </a:spcAft>
            </a:pPr>
            <a:r>
              <a:rPr lang="it-IT"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TUBULO AD ALTA PRESSIONE</a:t>
            </a:r>
          </a:p>
          <a:p>
            <a:pPr algn="ctr">
              <a:lnSpc>
                <a:spcPct val="107000"/>
              </a:lnSpc>
              <a:spcAft>
                <a:spcPts val="800"/>
              </a:spcAft>
            </a:pPr>
            <a:r>
              <a:rPr lang="it-IT"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ALTERAZIONE ANGOLO DI HIS</a:t>
            </a:r>
          </a:p>
          <a:p>
            <a:pPr algn="ctr">
              <a:lnSpc>
                <a:spcPct val="107000"/>
              </a:lnSpc>
              <a:spcAft>
                <a:spcPts val="800"/>
              </a:spcAft>
            </a:pPr>
            <a:r>
              <a:rPr lang="it-IT"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DISFUNZIONE DEL LES</a:t>
            </a:r>
          </a:p>
          <a:p>
            <a:pPr algn="ctr">
              <a:lnSpc>
                <a:spcPct val="107000"/>
              </a:lnSpc>
              <a:spcAft>
                <a:spcPts val="800"/>
              </a:spcAft>
            </a:pPr>
            <a:r>
              <a:rPr lang="it-IT"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FONDO GASTRICO IN ECCESSO</a:t>
            </a:r>
          </a:p>
          <a:p>
            <a:pPr algn="ctr">
              <a:lnSpc>
                <a:spcPct val="107000"/>
              </a:lnSpc>
              <a:spcAft>
                <a:spcPts val="800"/>
              </a:spcAft>
            </a:pPr>
            <a:r>
              <a:rPr lang="it-IT"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ERNIA JATALE POST OPERATORIA</a:t>
            </a:r>
          </a:p>
          <a:p>
            <a:pPr algn="ctr">
              <a:lnSpc>
                <a:spcPct val="107000"/>
              </a:lnSpc>
              <a:spcAft>
                <a:spcPts val="800"/>
              </a:spcAft>
            </a:pPr>
            <a:r>
              <a:rPr lang="en-US" sz="1800" dirty="0">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ABITUDINI ALIMENTARI SCORRETTE</a:t>
            </a:r>
          </a:p>
        </p:txBody>
      </p:sp>
      <p:sp>
        <p:nvSpPr>
          <p:cNvPr id="18" name="CasellaDiTesto 17">
            <a:extLst>
              <a:ext uri="{FF2B5EF4-FFF2-40B4-BE49-F238E27FC236}">
                <a16:creationId xmlns:a16="http://schemas.microsoft.com/office/drawing/2014/main" id="{4CFC7E4F-2564-C021-9BEF-8263207D5A78}"/>
              </a:ext>
            </a:extLst>
          </p:cNvPr>
          <p:cNvSpPr txBox="1"/>
          <p:nvPr/>
        </p:nvSpPr>
        <p:spPr>
          <a:xfrm>
            <a:off x="127393" y="4727219"/>
            <a:ext cx="12074925" cy="147732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Gagner</a:t>
            </a:r>
            <a:r>
              <a:rPr lang="it-IT" sz="1000" dirty="0">
                <a:latin typeface="Times New Roman" panose="02020603050405020304" pitchFamily="18" charset="0"/>
                <a:cs typeface="Times New Roman" panose="02020603050405020304" pitchFamily="18" charset="0"/>
              </a:rPr>
              <a:t> M, </a:t>
            </a:r>
            <a:r>
              <a:rPr lang="it-IT" sz="1000" dirty="0" err="1">
                <a:latin typeface="Times New Roman" panose="02020603050405020304" pitchFamily="18" charset="0"/>
                <a:cs typeface="Times New Roman" panose="02020603050405020304" pitchFamily="18" charset="0"/>
              </a:rPr>
              <a:t>Deitel</a:t>
            </a:r>
            <a:r>
              <a:rPr lang="it-IT" sz="1000" dirty="0">
                <a:latin typeface="Times New Roman" panose="02020603050405020304" pitchFamily="18" charset="0"/>
                <a:cs typeface="Times New Roman" panose="02020603050405020304" pitchFamily="18" charset="0"/>
              </a:rPr>
              <a:t> M, </a:t>
            </a:r>
            <a:r>
              <a:rPr lang="it-IT" sz="1000" dirty="0" err="1">
                <a:latin typeface="Times New Roman" panose="02020603050405020304" pitchFamily="18" charset="0"/>
                <a:cs typeface="Times New Roman" panose="02020603050405020304" pitchFamily="18" charset="0"/>
              </a:rPr>
              <a:t>Erickson</a:t>
            </a:r>
            <a:r>
              <a:rPr lang="it-IT" sz="1000" dirty="0">
                <a:latin typeface="Times New Roman" panose="02020603050405020304" pitchFamily="18" charset="0"/>
                <a:cs typeface="Times New Roman" panose="02020603050405020304" pitchFamily="18" charset="0"/>
              </a:rPr>
              <a:t> AL, et al. Survey on LSG </a:t>
            </a:r>
            <a:r>
              <a:rPr lang="it-IT" sz="1000" dirty="0" err="1">
                <a:latin typeface="Times New Roman" panose="02020603050405020304" pitchFamily="18" charset="0"/>
                <a:cs typeface="Times New Roman" panose="02020603050405020304" pitchFamily="18" charset="0"/>
              </a:rPr>
              <a:t>at</a:t>
            </a:r>
            <a:r>
              <a:rPr lang="it-IT" sz="1000" dirty="0">
                <a:latin typeface="Times New Roman" panose="02020603050405020304" pitchFamily="18" charset="0"/>
                <a:cs typeface="Times New Roman" panose="02020603050405020304" pitchFamily="18" charset="0"/>
              </a:rPr>
              <a:t> the </a:t>
            </a:r>
            <a:r>
              <a:rPr lang="it-IT" sz="1000" dirty="0" err="1">
                <a:latin typeface="Times New Roman" panose="02020603050405020304" pitchFamily="18" charset="0"/>
                <a:cs typeface="Times New Roman" panose="02020603050405020304" pitchFamily="18" charset="0"/>
              </a:rPr>
              <a:t>Fourth</a:t>
            </a:r>
            <a:r>
              <a:rPr lang="it-IT" sz="1000" dirty="0">
                <a:latin typeface="Times New Roman" panose="02020603050405020304" pitchFamily="18" charset="0"/>
                <a:cs typeface="Times New Roman" panose="02020603050405020304" pitchFamily="18" charset="0"/>
              </a:rPr>
              <a:t> International Consensus Summit on Sleeve </a:t>
            </a:r>
            <a:r>
              <a:rPr lang="it-IT" sz="1000" dirty="0" err="1">
                <a:latin typeface="Times New Roman" panose="02020603050405020304" pitchFamily="18" charset="0"/>
                <a:cs typeface="Times New Roman" panose="02020603050405020304" pitchFamily="18" charset="0"/>
              </a:rPr>
              <a:t>Gastrectomy</a:t>
            </a:r>
            <a:r>
              <a:rPr lang="it-IT" sz="1000" dirty="0">
                <a:latin typeface="Times New Roman" panose="02020603050405020304" pitchFamily="18" charset="0"/>
                <a:cs typeface="Times New Roman" panose="02020603050405020304" pitchFamily="18" charset="0"/>
              </a:rPr>
              <a:t>.</a:t>
            </a:r>
          </a:p>
          <a:p>
            <a:pPr algn="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2013;23(12):2013–7</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GERD </a:t>
            </a:r>
            <a:r>
              <a:rPr lang="it-IT" sz="1000" dirty="0" err="1">
                <a:latin typeface="Times New Roman" panose="02020603050405020304" pitchFamily="18" charset="0"/>
                <a:cs typeface="Times New Roman" panose="02020603050405020304" pitchFamily="18" charset="0"/>
              </a:rPr>
              <a:t>symptoms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the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a:t>
            </a:r>
          </a:p>
          <a:p>
            <a:pPr algn="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 May-Jun;10(3):502-7</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after</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Surgery</a:t>
            </a:r>
            <a:r>
              <a:rPr lang="it-IT" sz="1000" dirty="0">
                <a:latin typeface="Times New Roman" panose="02020603050405020304" pitchFamily="18" charset="0"/>
                <a:cs typeface="Times New Roman" panose="02020603050405020304" pitchFamily="18" charset="0"/>
              </a:rPr>
              <a:t>.</a:t>
            </a:r>
          </a:p>
          <a:p>
            <a:pPr algn="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Salminen </a:t>
            </a:r>
            <a:r>
              <a:rPr lang="it-IT" sz="1000" dirty="0" err="1">
                <a:latin typeface="Times New Roman" panose="02020603050405020304" pitchFamily="18" charset="0"/>
                <a:cs typeface="Times New Roman" panose="02020603050405020304" pitchFamily="18" charset="0"/>
              </a:rPr>
              <a:t>P</a:t>
            </a:r>
            <a:r>
              <a:rPr lang="it-IT" sz="1000" dirty="0">
                <a:latin typeface="Times New Roman" panose="02020603050405020304" pitchFamily="18" charset="0"/>
                <a:cs typeface="Times New Roman" panose="02020603050405020304" pitchFamily="18" charset="0"/>
              </a:rPr>
              <a:t> et al. </a:t>
            </a:r>
            <a:r>
              <a:rPr lang="it-IT" sz="1000" dirty="0" err="1">
                <a:latin typeface="Times New Roman" panose="02020603050405020304" pitchFamily="18" charset="0"/>
                <a:cs typeface="Times New Roman" panose="02020603050405020304" pitchFamily="18" charset="0"/>
              </a:rPr>
              <a:t>Effect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Sleeve </a:t>
            </a:r>
            <a:r>
              <a:rPr lang="it-IT" sz="1000" dirty="0" err="1">
                <a:latin typeface="Times New Roman" panose="02020603050405020304" pitchFamily="18" charset="0"/>
                <a:cs typeface="Times New Roman" panose="02020603050405020304" pitchFamily="18" charset="0"/>
              </a:rPr>
              <a:t>Gastrectomy</a:t>
            </a:r>
            <a:r>
              <a:rPr lang="it-IT" sz="1000" dirty="0">
                <a:latin typeface="Times New Roman" panose="02020603050405020304" pitchFamily="18" charset="0"/>
                <a:cs typeface="Times New Roman" panose="02020603050405020304" pitchFamily="18" charset="0"/>
              </a:rPr>
              <a:t> vs Roux-en-Y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on Weight Loss, </a:t>
            </a:r>
            <a:r>
              <a:rPr lang="it-IT" sz="1000" dirty="0" err="1">
                <a:latin typeface="Times New Roman" panose="02020603050405020304" pitchFamily="18" charset="0"/>
                <a:cs typeface="Times New Roman" panose="02020603050405020304" pitchFamily="18" charset="0"/>
              </a:rPr>
              <a:t>Comorbidities</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at</a:t>
            </a:r>
            <a:r>
              <a:rPr lang="it-IT" sz="1000" dirty="0">
                <a:latin typeface="Times New Roman" panose="02020603050405020304" pitchFamily="18" charset="0"/>
                <a:cs typeface="Times New Roman" panose="02020603050405020304" pitchFamily="18" charset="0"/>
              </a:rPr>
              <a:t> 10 Years in </a:t>
            </a:r>
            <a:r>
              <a:rPr lang="it-IT" sz="1000" dirty="0" err="1">
                <a:latin typeface="Times New Roman" panose="02020603050405020304" pitchFamily="18" charset="0"/>
                <a:cs typeface="Times New Roman" panose="02020603050405020304" pitchFamily="18" charset="0"/>
              </a:rPr>
              <a:t>Adult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Obesity</a:t>
            </a:r>
            <a:r>
              <a:rPr lang="it-IT" sz="1000" dirty="0">
                <a:latin typeface="Times New Roman" panose="02020603050405020304" pitchFamily="18" charset="0"/>
                <a:cs typeface="Times New Roman" panose="02020603050405020304" pitchFamily="18" charset="0"/>
              </a:rPr>
              <a:t>: The SLEEVEPASS </a:t>
            </a:r>
            <a:r>
              <a:rPr lang="it-IT" sz="1000" dirty="0" err="1">
                <a:latin typeface="Times New Roman" panose="02020603050405020304" pitchFamily="18" charset="0"/>
                <a:cs typeface="Times New Roman" panose="02020603050405020304" pitchFamily="18" charset="0"/>
              </a:rPr>
              <a:t>Randomized</a:t>
            </a:r>
            <a:r>
              <a:rPr lang="it-IT" sz="1000" dirty="0">
                <a:latin typeface="Times New Roman" panose="02020603050405020304" pitchFamily="18" charset="0"/>
                <a:cs typeface="Times New Roman" panose="02020603050405020304" pitchFamily="18" charset="0"/>
              </a:rPr>
              <a:t> Clinical Trial. JAMA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2022 </a:t>
            </a:r>
            <a:r>
              <a:rPr lang="it-IT" sz="1000" dirty="0" err="1">
                <a:latin typeface="Times New Roman" panose="02020603050405020304" pitchFamily="18" charset="0"/>
                <a:cs typeface="Times New Roman" panose="02020603050405020304" pitchFamily="18" charset="0"/>
              </a:rPr>
              <a:t>Aug</a:t>
            </a:r>
            <a:r>
              <a:rPr lang="it-IT" sz="1000" dirty="0">
                <a:latin typeface="Times New Roman" panose="02020603050405020304" pitchFamily="18" charset="0"/>
                <a:cs typeface="Times New Roman" panose="02020603050405020304" pitchFamily="18" charset="0"/>
              </a:rPr>
              <a:t> 1;157(8):656-666</a:t>
            </a:r>
          </a:p>
          <a:p>
            <a:pPr algn="r"/>
            <a:r>
              <a:rPr lang="it-IT" sz="1000" dirty="0">
                <a:latin typeface="Times New Roman" panose="02020603050405020304" pitchFamily="18" charset="0"/>
                <a:cs typeface="Times New Roman" panose="02020603050405020304" pitchFamily="18" charset="0"/>
              </a:rPr>
              <a:t>Poggi L et al. </a:t>
            </a:r>
            <a:r>
              <a:rPr lang="it-IT" sz="1000" dirty="0" err="1">
                <a:latin typeface="Times New Roman" panose="02020603050405020304" pitchFamily="18" charset="0"/>
                <a:cs typeface="Times New Roman" panose="02020603050405020304" pitchFamily="18" charset="0"/>
              </a:rPr>
              <a:t>Persistent</a:t>
            </a:r>
            <a:r>
              <a:rPr lang="it-IT" sz="1000" dirty="0">
                <a:latin typeface="Times New Roman" panose="02020603050405020304" pitchFamily="18" charset="0"/>
                <a:cs typeface="Times New Roman" panose="02020603050405020304" pitchFamily="18" charset="0"/>
              </a:rPr>
              <a:t> and De Novo GERD After Sleeve </a:t>
            </a:r>
            <a:r>
              <a:rPr lang="it-IT" sz="1000" dirty="0" err="1">
                <a:latin typeface="Times New Roman" panose="02020603050405020304" pitchFamily="18" charset="0"/>
                <a:cs typeface="Times New Roman" panose="02020603050405020304" pitchFamily="18" charset="0"/>
              </a:rPr>
              <a:t>Gastrectomy</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Manometric</a:t>
            </a:r>
            <a:r>
              <a:rPr lang="it-IT" sz="1000" dirty="0">
                <a:latin typeface="Times New Roman" panose="02020603050405020304" pitchFamily="18" charset="0"/>
                <a:cs typeface="Times New Roman" panose="02020603050405020304" pitchFamily="18" charset="0"/>
              </a:rPr>
              <a:t> and pH-</a:t>
            </a:r>
            <a:r>
              <a:rPr lang="it-IT" sz="1000" dirty="0" err="1">
                <a:latin typeface="Times New Roman" panose="02020603050405020304" pitchFamily="18" charset="0"/>
                <a:cs typeface="Times New Roman" panose="02020603050405020304" pitchFamily="18" charset="0"/>
              </a:rPr>
              <a:t>Impedance</a:t>
            </a:r>
            <a:r>
              <a:rPr lang="it-IT" sz="1000" dirty="0">
                <a:latin typeface="Times New Roman" panose="02020603050405020304" pitchFamily="18" charset="0"/>
                <a:cs typeface="Times New Roman" panose="02020603050405020304" pitchFamily="18" charset="0"/>
              </a:rPr>
              <a:t> Study </a:t>
            </a:r>
            <a:r>
              <a:rPr lang="it-IT" sz="1000" dirty="0" err="1">
                <a:latin typeface="Times New Roman" panose="02020603050405020304" pitchFamily="18" charset="0"/>
                <a:cs typeface="Times New Roman" panose="02020603050405020304" pitchFamily="18" charset="0"/>
              </a:rPr>
              <a:t>Findings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2023 Jan;33(1):87-93</a:t>
            </a:r>
          </a:p>
        </p:txBody>
      </p:sp>
      <p:sp>
        <p:nvSpPr>
          <p:cNvPr id="10" name="Rettangolo con angoli arrotondati 9">
            <a:extLst>
              <a:ext uri="{FF2B5EF4-FFF2-40B4-BE49-F238E27FC236}">
                <a16:creationId xmlns:a16="http://schemas.microsoft.com/office/drawing/2014/main" id="{5E43206F-E837-529B-B549-6518869B2397}"/>
              </a:ext>
            </a:extLst>
          </p:cNvPr>
          <p:cNvSpPr/>
          <p:nvPr/>
        </p:nvSpPr>
        <p:spPr>
          <a:xfrm>
            <a:off x="826788" y="2673317"/>
            <a:ext cx="6317004" cy="2102710"/>
          </a:xfrm>
          <a:prstGeom prst="round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62CCC07-4B8F-D461-5C40-086931FF5D60}"/>
              </a:ext>
            </a:extLst>
          </p:cNvPr>
          <p:cNvSpPr txBox="1"/>
          <p:nvPr/>
        </p:nvSpPr>
        <p:spPr>
          <a:xfrm>
            <a:off x="872822" y="2657890"/>
            <a:ext cx="6317004" cy="2123658"/>
          </a:xfrm>
          <a:prstGeom prst="rect">
            <a:avLst/>
          </a:prstGeom>
          <a:noFill/>
        </p:spPr>
        <p:txBody>
          <a:bodyPr wrap="square">
            <a:spAutoFit/>
          </a:bodyPr>
          <a:lstStyle/>
          <a:p>
            <a:pPr algn="ctr"/>
            <a:r>
              <a:rPr lang="it-IT" altLang="it-IT" sz="2400" dirty="0"/>
              <a:t>GERD</a:t>
            </a:r>
          </a:p>
          <a:p>
            <a:pPr algn="ctr"/>
            <a:r>
              <a:rPr lang="en-US" spc="-50" dirty="0" err="1">
                <a:solidFill>
                  <a:srgbClr val="102E64"/>
                </a:solidFill>
                <a:latin typeface="+mn-lt"/>
              </a:rPr>
              <a:t>Risultati</a:t>
            </a:r>
            <a:r>
              <a:rPr lang="en-US" spc="-50" dirty="0">
                <a:solidFill>
                  <a:srgbClr val="102E64"/>
                </a:solidFill>
                <a:latin typeface="+mn-lt"/>
              </a:rPr>
              <a:t> </a:t>
            </a:r>
            <a:r>
              <a:rPr lang="en-US" spc="-50" dirty="0" err="1">
                <a:solidFill>
                  <a:srgbClr val="102E64"/>
                </a:solidFill>
                <a:latin typeface="+mn-lt"/>
              </a:rPr>
              <a:t>su</a:t>
            </a:r>
            <a:r>
              <a:rPr lang="en-US" spc="-50" dirty="0">
                <a:solidFill>
                  <a:srgbClr val="102E64"/>
                </a:solidFill>
                <a:latin typeface="+mn-lt"/>
              </a:rPr>
              <a:t> 1950 </a:t>
            </a:r>
            <a:r>
              <a:rPr lang="en-US" spc="-50" dirty="0" err="1">
                <a:solidFill>
                  <a:srgbClr val="102E64"/>
                </a:solidFill>
                <a:latin typeface="+mn-lt"/>
              </a:rPr>
              <a:t>casi</a:t>
            </a:r>
            <a:r>
              <a:rPr lang="en-US" spc="-50" dirty="0">
                <a:solidFill>
                  <a:srgbClr val="102E64"/>
                </a:solidFill>
                <a:latin typeface="+mn-lt"/>
              </a:rPr>
              <a:t> con follow-up di 5 anni</a:t>
            </a:r>
          </a:p>
          <a:p>
            <a:pPr algn="ctr"/>
            <a:endParaRPr lang="en-US" spc="-50" dirty="0">
              <a:solidFill>
                <a:srgbClr val="102E64"/>
              </a:solidFill>
            </a:endParaRPr>
          </a:p>
          <a:p>
            <a:pPr algn="ctr"/>
            <a:endParaRPr lang="en-US" spc="-50" dirty="0">
              <a:solidFill>
                <a:srgbClr val="102E64"/>
              </a:solidFill>
              <a:latin typeface="+mn-lt"/>
            </a:endParaRPr>
          </a:p>
          <a:p>
            <a:pPr algn="ctr"/>
            <a:r>
              <a:rPr lang="it-IT" altLang="it-IT" dirty="0">
                <a:solidFill>
                  <a:srgbClr val="000000"/>
                </a:solidFill>
              </a:rPr>
              <a:t>24 % utilizzo PPI dopo Sleeve</a:t>
            </a:r>
          </a:p>
          <a:p>
            <a:pPr algn="ctr"/>
            <a:r>
              <a:rPr lang="it-IT" altLang="it-IT" dirty="0">
                <a:solidFill>
                  <a:srgbClr val="000000"/>
                </a:solidFill>
              </a:rPr>
              <a:t>23.4 % esofagite (A 64.4 %, B 31.6 %, C 4 %)</a:t>
            </a:r>
          </a:p>
          <a:p>
            <a:pPr algn="ctr"/>
            <a:r>
              <a:rPr lang="it-IT" altLang="it-IT" dirty="0">
                <a:solidFill>
                  <a:srgbClr val="000000"/>
                </a:solidFill>
              </a:rPr>
              <a:t>Conversioni a RYGBP 352 pz (18 %) risoluzione GERD 82 %</a:t>
            </a:r>
            <a:endParaRPr lang="it-IT" altLang="it-IT" sz="2400" dirty="0"/>
          </a:p>
        </p:txBody>
      </p:sp>
      <p:sp>
        <p:nvSpPr>
          <p:cNvPr id="12" name="CasellaDiTesto 11">
            <a:extLst>
              <a:ext uri="{FF2B5EF4-FFF2-40B4-BE49-F238E27FC236}">
                <a16:creationId xmlns:a16="http://schemas.microsoft.com/office/drawing/2014/main" id="{4FFC5EA7-8736-CDCA-68F9-A57571BDDAAC}"/>
              </a:ext>
            </a:extLst>
          </p:cNvPr>
          <p:cNvSpPr txBox="1"/>
          <p:nvPr/>
        </p:nvSpPr>
        <p:spPr>
          <a:xfrm>
            <a:off x="872822" y="3833771"/>
            <a:ext cx="6205978" cy="369332"/>
          </a:xfrm>
          <a:prstGeom prst="rect">
            <a:avLst/>
          </a:prstGeom>
          <a:noFill/>
        </p:spPr>
        <p:txBody>
          <a:bodyPr wrap="square">
            <a:spAutoFit/>
          </a:bodyPr>
          <a:lstStyle/>
          <a:p>
            <a:pPr marL="457200" lvl="1" indent="0" algn="ctr"/>
            <a:r>
              <a:rPr lang="it-IT" altLang="it-IT" dirty="0">
                <a:solidFill>
                  <a:srgbClr val="000000"/>
                </a:solidFill>
              </a:rPr>
              <a:t> </a:t>
            </a:r>
            <a:endParaRPr lang="it-IT" altLang="it-IT" sz="1800" dirty="0">
              <a:solidFill>
                <a:srgbClr val="000000"/>
              </a:solidFill>
            </a:endParaRPr>
          </a:p>
        </p:txBody>
      </p:sp>
      <p:sp>
        <p:nvSpPr>
          <p:cNvPr id="13" name="Freccia giù 12">
            <a:extLst>
              <a:ext uri="{FF2B5EF4-FFF2-40B4-BE49-F238E27FC236}">
                <a16:creationId xmlns:a16="http://schemas.microsoft.com/office/drawing/2014/main" id="{36990155-7235-3574-92E0-36ADAC3A5B51}"/>
              </a:ext>
            </a:extLst>
          </p:cNvPr>
          <p:cNvSpPr/>
          <p:nvPr/>
        </p:nvSpPr>
        <p:spPr>
          <a:xfrm>
            <a:off x="3706513" y="3371850"/>
            <a:ext cx="649622" cy="456400"/>
          </a:xfrm>
          <a:prstGeom prst="downArrow">
            <a:avLst/>
          </a:prstGeom>
          <a:solidFill>
            <a:srgbClr val="C00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41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800" decel="100000"/>
                                        <p:tgtEl>
                                          <p:spTgt spid="12"/>
                                        </p:tgtEl>
                                      </p:cBhvr>
                                    </p:animEffect>
                                    <p:anim calcmode="lin" valueType="num">
                                      <p:cBhvr>
                                        <p:cTn id="32" dur="800" decel="100000" fill="hold"/>
                                        <p:tgtEl>
                                          <p:spTgt spid="12"/>
                                        </p:tgtEl>
                                        <p:attrNameLst>
                                          <p:attrName>style.rotation</p:attrName>
                                        </p:attrNameLst>
                                      </p:cBhvr>
                                      <p:tavLst>
                                        <p:tav tm="0">
                                          <p:val>
                                            <p:fltVal val="-90"/>
                                          </p:val>
                                        </p:tav>
                                        <p:tav tm="100000">
                                          <p:val>
                                            <p:fltVal val="0"/>
                                          </p:val>
                                        </p:tav>
                                      </p:tavLst>
                                    </p:anim>
                                    <p:anim calcmode="lin" valueType="num">
                                      <p:cBhvr>
                                        <p:cTn id="33" dur="800" decel="100000" fill="hold"/>
                                        <p:tgtEl>
                                          <p:spTgt spid="12"/>
                                        </p:tgtEl>
                                        <p:attrNameLst>
                                          <p:attrName>ppt_x</p:attrName>
                                        </p:attrNameLst>
                                      </p:cBhvr>
                                      <p:tavLst>
                                        <p:tav tm="0">
                                          <p:val>
                                            <p:strVal val="#ppt_x+0.4"/>
                                          </p:val>
                                        </p:tav>
                                        <p:tav tm="100000">
                                          <p:val>
                                            <p:strVal val="#ppt_x-0.05"/>
                                          </p:val>
                                        </p:tav>
                                      </p:tavLst>
                                    </p:anim>
                                    <p:anim calcmode="lin" valueType="num">
                                      <p:cBhvr>
                                        <p:cTn id="34" dur="800" decel="100000" fill="hold"/>
                                        <p:tgtEl>
                                          <p:spTgt spid="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800" decel="100000"/>
                                        <p:tgtEl>
                                          <p:spTgt spid="13"/>
                                        </p:tgtEl>
                                      </p:cBhvr>
                                    </p:animEffect>
                                    <p:anim calcmode="lin" valueType="num">
                                      <p:cBhvr>
                                        <p:cTn id="40" dur="800" decel="100000" fill="hold"/>
                                        <p:tgtEl>
                                          <p:spTgt spid="13"/>
                                        </p:tgtEl>
                                        <p:attrNameLst>
                                          <p:attrName>style.rotation</p:attrName>
                                        </p:attrNameLst>
                                      </p:cBhvr>
                                      <p:tavLst>
                                        <p:tav tm="0">
                                          <p:val>
                                            <p:fltVal val="-90"/>
                                          </p:val>
                                        </p:tav>
                                        <p:tav tm="100000">
                                          <p:val>
                                            <p:fltVal val="0"/>
                                          </p:val>
                                        </p:tav>
                                      </p:tavLst>
                                    </p:anim>
                                    <p:anim calcmode="lin" valueType="num">
                                      <p:cBhvr>
                                        <p:cTn id="41" dur="800" decel="100000" fill="hold"/>
                                        <p:tgtEl>
                                          <p:spTgt spid="13"/>
                                        </p:tgtEl>
                                        <p:attrNameLst>
                                          <p:attrName>ppt_x</p:attrName>
                                        </p:attrNameLst>
                                      </p:cBhvr>
                                      <p:tavLst>
                                        <p:tav tm="0">
                                          <p:val>
                                            <p:strVal val="#ppt_x+0.4"/>
                                          </p:val>
                                        </p:tav>
                                        <p:tav tm="100000">
                                          <p:val>
                                            <p:strVal val="#ppt_x-0.05"/>
                                          </p:val>
                                        </p:tav>
                                      </p:tavLst>
                                    </p:anim>
                                    <p:anim calcmode="lin" valueType="num">
                                      <p:cBhvr>
                                        <p:cTn id="42" dur="800" decel="100000" fill="hold"/>
                                        <p:tgtEl>
                                          <p:spTgt spid="13"/>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0" grpId="0" animBg="1"/>
      <p:bldP spid="11" grpId="0"/>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CB178C7F-F950-4772-9280-803640E8707A}"/>
              </a:ext>
            </a:extLst>
          </p:cNvPr>
          <p:cNvSpPr/>
          <p:nvPr/>
        </p:nvSpPr>
        <p:spPr>
          <a:xfrm>
            <a:off x="2731228" y="78515"/>
            <a:ext cx="4211346" cy="475836"/>
          </a:xfrm>
          <a:prstGeom prst="rect">
            <a:avLst/>
          </a:prstGeom>
        </p:spPr>
        <p:txBody>
          <a:bodyPr wrap="none">
            <a:spAutoFit/>
          </a:bodyPr>
          <a:lstStyle/>
          <a:p>
            <a:pPr algn="ctr">
              <a:lnSpc>
                <a:spcPct val="107000"/>
              </a:lnSpc>
              <a:spcAft>
                <a:spcPts val="800"/>
              </a:spcAft>
            </a:pP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GERD </a:t>
            </a:r>
            <a:r>
              <a:rPr lang="en-US"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preoperatorio</a:t>
            </a: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it-IT" sz="2500" dirty="0">
                <a:latin typeface="Times New Roman" panose="02020603050405020304" pitchFamily="18" charset="0"/>
                <a:cs typeface="Times New Roman" panose="02020603050405020304" pitchFamily="18" charset="0"/>
              </a:rPr>
              <a:t>RYGB</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4" name="CasellaDiTesto 13">
            <a:extLst>
              <a:ext uri="{FF2B5EF4-FFF2-40B4-BE49-F238E27FC236}">
                <a16:creationId xmlns:a16="http://schemas.microsoft.com/office/drawing/2014/main" id="{B1A14848-6490-4102-9666-9E109D71F2BA}"/>
              </a:ext>
            </a:extLst>
          </p:cNvPr>
          <p:cNvSpPr txBox="1"/>
          <p:nvPr/>
        </p:nvSpPr>
        <p:spPr>
          <a:xfrm>
            <a:off x="232131" y="5603072"/>
            <a:ext cx="11959869" cy="55399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Varella</a:t>
            </a:r>
            <a:r>
              <a:rPr lang="it-IT" sz="1000" dirty="0">
                <a:latin typeface="Times New Roman" panose="02020603050405020304" pitchFamily="18" charset="0"/>
                <a:cs typeface="Times New Roman" panose="02020603050405020304" pitchFamily="18" charset="0"/>
              </a:rPr>
              <a:t> JE et al.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compared</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in </a:t>
            </a:r>
            <a:r>
              <a:rPr lang="it-IT" sz="1000" dirty="0" err="1">
                <a:latin typeface="Times New Roman" panose="02020603050405020304" pitchFamily="18" charset="0"/>
                <a:cs typeface="Times New Roman" panose="02020603050405020304" pitchFamily="18" charset="0"/>
              </a:rPr>
              <a:t>morbidly</a:t>
            </a:r>
            <a:r>
              <a:rPr lang="it-IT" sz="1000" dirty="0">
                <a:latin typeface="Times New Roman" panose="02020603050405020304" pitchFamily="18" charset="0"/>
                <a:cs typeface="Times New Roman" panose="02020603050405020304" pitchFamily="18" charset="0"/>
              </a:rPr>
              <a:t> obese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GERD.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2009;5(2):139-43</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Surgery.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syntoms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2014;10(3):502-7</a:t>
            </a:r>
          </a:p>
        </p:txBody>
      </p:sp>
      <p:sp>
        <p:nvSpPr>
          <p:cNvPr id="3" name="Segnaposto numero diapositiva 2">
            <a:extLst>
              <a:ext uri="{FF2B5EF4-FFF2-40B4-BE49-F238E27FC236}">
                <a16:creationId xmlns:a16="http://schemas.microsoft.com/office/drawing/2014/main" id="{630A6BE4-A0F2-4FB5-983B-5F475F611289}"/>
              </a:ext>
            </a:extLst>
          </p:cNvPr>
          <p:cNvSpPr>
            <a:spLocks noGrp="1"/>
          </p:cNvSpPr>
          <p:nvPr>
            <p:ph type="sldNum" sz="quarter" idx="12"/>
          </p:nvPr>
        </p:nvSpPr>
        <p:spPr/>
        <p:txBody>
          <a:bodyPr/>
          <a:lstStyle/>
          <a:p>
            <a:fld id="{9EB5E2F4-2909-4C9F-A1F1-B182957AED20}" type="slidenum">
              <a:rPr lang="it-IT" smtClean="0"/>
              <a:t>5</a:t>
            </a:fld>
            <a:endParaRPr lang="it-IT"/>
          </a:p>
        </p:txBody>
      </p:sp>
      <p:pic>
        <p:nvPicPr>
          <p:cNvPr id="6" name="Immagine 5" descr="Immagine che contiene disegno, clipart, cartone animato, illustrazione&#10;&#10;Descrizione generata automaticamente">
            <a:extLst>
              <a:ext uri="{FF2B5EF4-FFF2-40B4-BE49-F238E27FC236}">
                <a16:creationId xmlns:a16="http://schemas.microsoft.com/office/drawing/2014/main" id="{6AFB90BB-A5BE-6429-0E25-EC11E1B0C417}"/>
              </a:ext>
            </a:extLst>
          </p:cNvPr>
          <p:cNvPicPr>
            <a:picLocks noChangeAspect="1"/>
          </p:cNvPicPr>
          <p:nvPr/>
        </p:nvPicPr>
        <p:blipFill>
          <a:blip r:embed="rId3"/>
          <a:stretch>
            <a:fillRect/>
          </a:stretch>
        </p:blipFill>
        <p:spPr>
          <a:xfrm>
            <a:off x="-101" y="0"/>
            <a:ext cx="2601583" cy="3757331"/>
          </a:xfrm>
          <a:prstGeom prst="rect">
            <a:avLst/>
          </a:prstGeom>
        </p:spPr>
      </p:pic>
    </p:spTree>
    <p:extLst>
      <p:ext uri="{BB962C8B-B14F-4D97-AF65-F5344CB8AC3E}">
        <p14:creationId xmlns:p14="http://schemas.microsoft.com/office/powerpoint/2010/main" val="362148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7728-E1D0-9141-B334-E569436962B3}"/>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C10F6631-0ADB-B20C-EBC1-7FCBB1930BD3}"/>
              </a:ext>
            </a:extLst>
          </p:cNvPr>
          <p:cNvSpPr/>
          <p:nvPr/>
        </p:nvSpPr>
        <p:spPr>
          <a:xfrm>
            <a:off x="2731228" y="78515"/>
            <a:ext cx="4211346" cy="475836"/>
          </a:xfrm>
          <a:prstGeom prst="rect">
            <a:avLst/>
          </a:prstGeom>
        </p:spPr>
        <p:txBody>
          <a:bodyPr wrap="none">
            <a:spAutoFit/>
          </a:bodyPr>
          <a:lstStyle/>
          <a:p>
            <a:pPr algn="ctr">
              <a:lnSpc>
                <a:spcPct val="107000"/>
              </a:lnSpc>
              <a:spcAft>
                <a:spcPts val="800"/>
              </a:spcAft>
            </a:pP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GERD </a:t>
            </a:r>
            <a:r>
              <a:rPr lang="en-US"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preoperatorio</a:t>
            </a: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it-IT" sz="2500" dirty="0">
                <a:latin typeface="Times New Roman" panose="02020603050405020304" pitchFamily="18" charset="0"/>
                <a:cs typeface="Times New Roman" panose="02020603050405020304" pitchFamily="18" charset="0"/>
              </a:rPr>
              <a:t>RYGB</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4" name="CasellaDiTesto 13">
            <a:extLst>
              <a:ext uri="{FF2B5EF4-FFF2-40B4-BE49-F238E27FC236}">
                <a16:creationId xmlns:a16="http://schemas.microsoft.com/office/drawing/2014/main" id="{7C17B571-8823-6D2B-F9FB-44BE625C5343}"/>
              </a:ext>
            </a:extLst>
          </p:cNvPr>
          <p:cNvSpPr txBox="1"/>
          <p:nvPr/>
        </p:nvSpPr>
        <p:spPr>
          <a:xfrm>
            <a:off x="232131" y="5603072"/>
            <a:ext cx="11959869" cy="55399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Varella</a:t>
            </a:r>
            <a:r>
              <a:rPr lang="it-IT" sz="1000" dirty="0">
                <a:latin typeface="Times New Roman" panose="02020603050405020304" pitchFamily="18" charset="0"/>
                <a:cs typeface="Times New Roman" panose="02020603050405020304" pitchFamily="18" charset="0"/>
              </a:rPr>
              <a:t> JE et al.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compared</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in </a:t>
            </a:r>
            <a:r>
              <a:rPr lang="it-IT" sz="1000" dirty="0" err="1">
                <a:latin typeface="Times New Roman" panose="02020603050405020304" pitchFamily="18" charset="0"/>
                <a:cs typeface="Times New Roman" panose="02020603050405020304" pitchFamily="18" charset="0"/>
              </a:rPr>
              <a:t>morbidly</a:t>
            </a:r>
            <a:r>
              <a:rPr lang="it-IT" sz="1000" dirty="0">
                <a:latin typeface="Times New Roman" panose="02020603050405020304" pitchFamily="18" charset="0"/>
                <a:cs typeface="Times New Roman" panose="02020603050405020304" pitchFamily="18" charset="0"/>
              </a:rPr>
              <a:t> obese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GERD.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2009;5(2):139-43</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Surgery.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syntoms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2014;10(3):502-7</a:t>
            </a:r>
          </a:p>
        </p:txBody>
      </p:sp>
      <p:sp>
        <p:nvSpPr>
          <p:cNvPr id="3" name="Segnaposto numero diapositiva 2">
            <a:extLst>
              <a:ext uri="{FF2B5EF4-FFF2-40B4-BE49-F238E27FC236}">
                <a16:creationId xmlns:a16="http://schemas.microsoft.com/office/drawing/2014/main" id="{1122B9AD-1DE6-B64B-B1DC-6617B6EA3F12}"/>
              </a:ext>
            </a:extLst>
          </p:cNvPr>
          <p:cNvSpPr>
            <a:spLocks noGrp="1"/>
          </p:cNvSpPr>
          <p:nvPr>
            <p:ph type="sldNum" sz="quarter" idx="12"/>
          </p:nvPr>
        </p:nvSpPr>
        <p:spPr/>
        <p:txBody>
          <a:bodyPr/>
          <a:lstStyle/>
          <a:p>
            <a:fld id="{9EB5E2F4-2909-4C9F-A1F1-B182957AED20}" type="slidenum">
              <a:rPr lang="it-IT" smtClean="0"/>
              <a:t>6</a:t>
            </a:fld>
            <a:endParaRPr lang="it-IT"/>
          </a:p>
        </p:txBody>
      </p:sp>
      <p:sp>
        <p:nvSpPr>
          <p:cNvPr id="2" name="Segnaposto contenuto 2">
            <a:extLst>
              <a:ext uri="{FF2B5EF4-FFF2-40B4-BE49-F238E27FC236}">
                <a16:creationId xmlns:a16="http://schemas.microsoft.com/office/drawing/2014/main" id="{553A474C-4017-6010-C02B-1FA9EAF75188}"/>
              </a:ext>
            </a:extLst>
          </p:cNvPr>
          <p:cNvSpPr txBox="1">
            <a:spLocks/>
          </p:cNvSpPr>
          <p:nvPr/>
        </p:nvSpPr>
        <p:spPr>
          <a:xfrm>
            <a:off x="2672923" y="2378078"/>
            <a:ext cx="4342244" cy="3310722"/>
          </a:xfrm>
          <a:prstGeom prst="rect">
            <a:avLst/>
          </a:prstGeom>
          <a:ln w="57150"/>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000" dirty="0">
                <a:solidFill>
                  <a:srgbClr val="002060"/>
                </a:solidFill>
              </a:rPr>
              <a:t>Il Bypass gastrico porta ad un rapido miglioramento del GERD nei pazienti obesi,     ma </a:t>
            </a:r>
            <a:r>
              <a:rPr lang="it-IT" sz="2000" b="1" dirty="0">
                <a:solidFill>
                  <a:srgbClr val="002060"/>
                </a:solidFill>
              </a:rPr>
              <a:t>circa il 50 % dei pazienti continua ad aver bisogno di PPI anche dopo l’intervento</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2454 </a:t>
            </a:r>
            <a:r>
              <a:rPr lang="it-IT" sz="2000" dirty="0" err="1">
                <a:solidFill>
                  <a:srgbClr val="002060"/>
                </a:solidFill>
              </a:rPr>
              <a:t>pts</a:t>
            </a:r>
            <a:r>
              <a:rPr lang="it-IT" sz="2000" dirty="0">
                <a:solidFill>
                  <a:srgbClr val="002060"/>
                </a:solidFill>
              </a:rPr>
              <a:t> con GERD sottoposti a RYGBP in Svezia (2006 – 2015). Holmberg 2019</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Ad un anno dall’intervento il 55.8 % dei pazienti presentava sintomi persistenti da GERD ed il 48.8 % ha continuato ad avere sintomi anche il secondo anno, continuando ad assumere regolarmente PPI</a:t>
            </a:r>
          </a:p>
        </p:txBody>
      </p:sp>
      <p:pic>
        <p:nvPicPr>
          <p:cNvPr id="4" name="Immagine 3" descr="Immagine che contiene testo, Carattere, schermata&#10;&#10;Descrizione generata automaticamente">
            <a:extLst>
              <a:ext uri="{FF2B5EF4-FFF2-40B4-BE49-F238E27FC236}">
                <a16:creationId xmlns:a16="http://schemas.microsoft.com/office/drawing/2014/main" id="{6B639E6A-7D79-5C54-2918-31183FD00C2A}"/>
              </a:ext>
            </a:extLst>
          </p:cNvPr>
          <p:cNvPicPr>
            <a:picLocks noChangeAspect="1"/>
          </p:cNvPicPr>
          <p:nvPr/>
        </p:nvPicPr>
        <p:blipFill>
          <a:blip r:embed="rId3"/>
          <a:stretch>
            <a:fillRect/>
          </a:stretch>
        </p:blipFill>
        <p:spPr>
          <a:xfrm>
            <a:off x="2672923" y="634603"/>
            <a:ext cx="4327956" cy="1663223"/>
          </a:xfrm>
          <a:prstGeom prst="rect">
            <a:avLst/>
          </a:prstGeom>
          <a:ln w="57150">
            <a:solidFill>
              <a:srgbClr val="FF0000"/>
            </a:solidFill>
          </a:ln>
        </p:spPr>
      </p:pic>
      <p:pic>
        <p:nvPicPr>
          <p:cNvPr id="6" name="Immagine 5" descr="Immagine che contiene disegno, clipart, cartone animato, illustrazione&#10;&#10;Descrizione generata automaticamente">
            <a:extLst>
              <a:ext uri="{FF2B5EF4-FFF2-40B4-BE49-F238E27FC236}">
                <a16:creationId xmlns:a16="http://schemas.microsoft.com/office/drawing/2014/main" id="{B8AEDCA7-1060-6C23-3FDC-1623DBAB4F42}"/>
              </a:ext>
            </a:extLst>
          </p:cNvPr>
          <p:cNvPicPr>
            <a:picLocks noChangeAspect="1"/>
          </p:cNvPicPr>
          <p:nvPr/>
        </p:nvPicPr>
        <p:blipFill>
          <a:blip r:embed="rId4"/>
          <a:stretch>
            <a:fillRect/>
          </a:stretch>
        </p:blipFill>
        <p:spPr>
          <a:xfrm>
            <a:off x="-101" y="0"/>
            <a:ext cx="2601583" cy="3757331"/>
          </a:xfrm>
          <a:prstGeom prst="rect">
            <a:avLst/>
          </a:prstGeom>
        </p:spPr>
      </p:pic>
    </p:spTree>
    <p:extLst>
      <p:ext uri="{BB962C8B-B14F-4D97-AF65-F5344CB8AC3E}">
        <p14:creationId xmlns:p14="http://schemas.microsoft.com/office/powerpoint/2010/main" val="1612720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3E08D-20DE-A045-A7AB-D55355515B4D}"/>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BA35CBC5-2F2C-9BCE-870E-ECA9FB2CF0BD}"/>
              </a:ext>
            </a:extLst>
          </p:cNvPr>
          <p:cNvSpPr/>
          <p:nvPr/>
        </p:nvSpPr>
        <p:spPr>
          <a:xfrm>
            <a:off x="2731228" y="78515"/>
            <a:ext cx="4211346" cy="475836"/>
          </a:xfrm>
          <a:prstGeom prst="rect">
            <a:avLst/>
          </a:prstGeom>
        </p:spPr>
        <p:txBody>
          <a:bodyPr wrap="none">
            <a:spAutoFit/>
          </a:bodyPr>
          <a:lstStyle/>
          <a:p>
            <a:pPr algn="ctr">
              <a:lnSpc>
                <a:spcPct val="107000"/>
              </a:lnSpc>
              <a:spcAft>
                <a:spcPts val="800"/>
              </a:spcAft>
            </a:pP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GERD </a:t>
            </a:r>
            <a:r>
              <a:rPr lang="en-US"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preoperatorio</a:t>
            </a: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it-IT" sz="2500" dirty="0">
                <a:latin typeface="Times New Roman" panose="02020603050405020304" pitchFamily="18" charset="0"/>
                <a:cs typeface="Times New Roman" panose="02020603050405020304" pitchFamily="18" charset="0"/>
              </a:rPr>
              <a:t>RYGB</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4" name="CasellaDiTesto 13">
            <a:extLst>
              <a:ext uri="{FF2B5EF4-FFF2-40B4-BE49-F238E27FC236}">
                <a16:creationId xmlns:a16="http://schemas.microsoft.com/office/drawing/2014/main" id="{2C46D76F-1E8D-FDDB-0BC8-641D4F363538}"/>
              </a:ext>
            </a:extLst>
          </p:cNvPr>
          <p:cNvSpPr txBox="1"/>
          <p:nvPr/>
        </p:nvSpPr>
        <p:spPr>
          <a:xfrm>
            <a:off x="232131" y="5603072"/>
            <a:ext cx="11959869" cy="55399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Varella</a:t>
            </a:r>
            <a:r>
              <a:rPr lang="it-IT" sz="1000" dirty="0">
                <a:latin typeface="Times New Roman" panose="02020603050405020304" pitchFamily="18" charset="0"/>
                <a:cs typeface="Times New Roman" panose="02020603050405020304" pitchFamily="18" charset="0"/>
              </a:rPr>
              <a:t> JE et al.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compared</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in </a:t>
            </a:r>
            <a:r>
              <a:rPr lang="it-IT" sz="1000" dirty="0" err="1">
                <a:latin typeface="Times New Roman" panose="02020603050405020304" pitchFamily="18" charset="0"/>
                <a:cs typeface="Times New Roman" panose="02020603050405020304" pitchFamily="18" charset="0"/>
              </a:rPr>
              <a:t>morbidly</a:t>
            </a:r>
            <a:r>
              <a:rPr lang="it-IT" sz="1000" dirty="0">
                <a:latin typeface="Times New Roman" panose="02020603050405020304" pitchFamily="18" charset="0"/>
                <a:cs typeface="Times New Roman" panose="02020603050405020304" pitchFamily="18" charset="0"/>
              </a:rPr>
              <a:t> obese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GERD.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2009;5(2):139-43</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Surgery.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syntoms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2014;10(3):502-7</a:t>
            </a:r>
          </a:p>
        </p:txBody>
      </p:sp>
      <p:sp>
        <p:nvSpPr>
          <p:cNvPr id="3" name="Segnaposto numero diapositiva 2">
            <a:extLst>
              <a:ext uri="{FF2B5EF4-FFF2-40B4-BE49-F238E27FC236}">
                <a16:creationId xmlns:a16="http://schemas.microsoft.com/office/drawing/2014/main" id="{5F9CE0A9-1460-6EDE-F0A2-E75565CDAF56}"/>
              </a:ext>
            </a:extLst>
          </p:cNvPr>
          <p:cNvSpPr>
            <a:spLocks noGrp="1"/>
          </p:cNvSpPr>
          <p:nvPr>
            <p:ph type="sldNum" sz="quarter" idx="12"/>
          </p:nvPr>
        </p:nvSpPr>
        <p:spPr/>
        <p:txBody>
          <a:bodyPr/>
          <a:lstStyle/>
          <a:p>
            <a:fld id="{9EB5E2F4-2909-4C9F-A1F1-B182957AED20}" type="slidenum">
              <a:rPr lang="it-IT" smtClean="0"/>
              <a:t>7</a:t>
            </a:fld>
            <a:endParaRPr lang="it-IT"/>
          </a:p>
        </p:txBody>
      </p:sp>
      <p:sp>
        <p:nvSpPr>
          <p:cNvPr id="2" name="Segnaposto contenuto 2">
            <a:extLst>
              <a:ext uri="{FF2B5EF4-FFF2-40B4-BE49-F238E27FC236}">
                <a16:creationId xmlns:a16="http://schemas.microsoft.com/office/drawing/2014/main" id="{9BACCEAF-F61D-38ED-14D5-C2726C33AFE0}"/>
              </a:ext>
            </a:extLst>
          </p:cNvPr>
          <p:cNvSpPr txBox="1">
            <a:spLocks/>
          </p:cNvSpPr>
          <p:nvPr/>
        </p:nvSpPr>
        <p:spPr>
          <a:xfrm>
            <a:off x="2672923" y="2378078"/>
            <a:ext cx="4342244" cy="3310722"/>
          </a:xfrm>
          <a:prstGeom prst="rect">
            <a:avLst/>
          </a:prstGeom>
          <a:ln w="57150"/>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000" dirty="0">
                <a:solidFill>
                  <a:srgbClr val="002060"/>
                </a:solidFill>
              </a:rPr>
              <a:t>Il Bypass gastrico porta ad un rapido miglioramento del GERD nei pazienti obesi,     ma </a:t>
            </a:r>
            <a:r>
              <a:rPr lang="it-IT" sz="2000" b="1" dirty="0">
                <a:solidFill>
                  <a:srgbClr val="002060"/>
                </a:solidFill>
              </a:rPr>
              <a:t>circa il 50 % dei pazienti continua ad aver bisogno di PPI anche dopo l’intervento</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2454 </a:t>
            </a:r>
            <a:r>
              <a:rPr lang="it-IT" sz="2000" dirty="0" err="1">
                <a:solidFill>
                  <a:srgbClr val="002060"/>
                </a:solidFill>
              </a:rPr>
              <a:t>pts</a:t>
            </a:r>
            <a:r>
              <a:rPr lang="it-IT" sz="2000" dirty="0">
                <a:solidFill>
                  <a:srgbClr val="002060"/>
                </a:solidFill>
              </a:rPr>
              <a:t> con GERD sottoposti a RYGBP in Svezia (2006 – 2015). Holmberg 2019</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Ad un anno dall’intervento il 55.8 % dei pazienti presentava sintomi persistenti da GERD ed il 48.8 % ha continuato ad avere sintomi anche il secondo anno, </a:t>
            </a:r>
            <a:r>
              <a:rPr lang="it-IT" sz="2000" dirty="0" err="1">
                <a:solidFill>
                  <a:srgbClr val="002060"/>
                </a:solidFill>
              </a:rPr>
              <a:t>contimuando</a:t>
            </a:r>
            <a:r>
              <a:rPr lang="it-IT" sz="2000" dirty="0">
                <a:solidFill>
                  <a:srgbClr val="002060"/>
                </a:solidFill>
              </a:rPr>
              <a:t> ad assumere regolarmente PPI</a:t>
            </a:r>
          </a:p>
        </p:txBody>
      </p:sp>
      <p:pic>
        <p:nvPicPr>
          <p:cNvPr id="4" name="Immagine 3" descr="Immagine che contiene testo, Carattere, schermata&#10;&#10;Descrizione generata automaticamente">
            <a:extLst>
              <a:ext uri="{FF2B5EF4-FFF2-40B4-BE49-F238E27FC236}">
                <a16:creationId xmlns:a16="http://schemas.microsoft.com/office/drawing/2014/main" id="{2A11AE0F-1B52-7710-DD32-5F3FE1652B81}"/>
              </a:ext>
            </a:extLst>
          </p:cNvPr>
          <p:cNvPicPr>
            <a:picLocks noChangeAspect="1"/>
          </p:cNvPicPr>
          <p:nvPr/>
        </p:nvPicPr>
        <p:blipFill>
          <a:blip r:embed="rId3"/>
          <a:stretch>
            <a:fillRect/>
          </a:stretch>
        </p:blipFill>
        <p:spPr>
          <a:xfrm>
            <a:off x="2672923" y="634603"/>
            <a:ext cx="4327956" cy="1663223"/>
          </a:xfrm>
          <a:prstGeom prst="rect">
            <a:avLst/>
          </a:prstGeom>
          <a:ln w="57150">
            <a:solidFill>
              <a:srgbClr val="FF0000"/>
            </a:solidFill>
          </a:ln>
        </p:spPr>
      </p:pic>
      <p:pic>
        <p:nvPicPr>
          <p:cNvPr id="6" name="Immagine 5" descr="Immagine che contiene disegno, clipart, cartone animato, illustrazione&#10;&#10;Descrizione generata automaticamente">
            <a:extLst>
              <a:ext uri="{FF2B5EF4-FFF2-40B4-BE49-F238E27FC236}">
                <a16:creationId xmlns:a16="http://schemas.microsoft.com/office/drawing/2014/main" id="{22AAEF98-B36D-BC3A-D204-BF0769E9D4AB}"/>
              </a:ext>
            </a:extLst>
          </p:cNvPr>
          <p:cNvPicPr>
            <a:picLocks noChangeAspect="1"/>
          </p:cNvPicPr>
          <p:nvPr/>
        </p:nvPicPr>
        <p:blipFill>
          <a:blip r:embed="rId4"/>
          <a:stretch>
            <a:fillRect/>
          </a:stretch>
        </p:blipFill>
        <p:spPr>
          <a:xfrm>
            <a:off x="-101" y="0"/>
            <a:ext cx="2601583" cy="3757331"/>
          </a:xfrm>
          <a:prstGeom prst="rect">
            <a:avLst/>
          </a:prstGeom>
        </p:spPr>
      </p:pic>
      <p:pic>
        <p:nvPicPr>
          <p:cNvPr id="9" name="Immagine 8" descr="Immagine che contiene testo, schermata, numero, Carattere&#10;&#10;Descrizione generata automaticamente">
            <a:extLst>
              <a:ext uri="{FF2B5EF4-FFF2-40B4-BE49-F238E27FC236}">
                <a16:creationId xmlns:a16="http://schemas.microsoft.com/office/drawing/2014/main" id="{996B74C2-7A11-D2D8-E970-5834AE5DDDD3}"/>
              </a:ext>
            </a:extLst>
          </p:cNvPr>
          <p:cNvPicPr>
            <a:picLocks noChangeAspect="1"/>
          </p:cNvPicPr>
          <p:nvPr/>
        </p:nvPicPr>
        <p:blipFill>
          <a:blip r:embed="rId5"/>
          <a:stretch>
            <a:fillRect/>
          </a:stretch>
        </p:blipFill>
        <p:spPr>
          <a:xfrm>
            <a:off x="5343525" y="690302"/>
            <a:ext cx="6200775" cy="6141437"/>
          </a:xfrm>
          <a:prstGeom prst="rect">
            <a:avLst/>
          </a:prstGeom>
          <a:ln w="57150">
            <a:solidFill>
              <a:srgbClr val="FF0000"/>
            </a:solidFill>
          </a:ln>
        </p:spPr>
      </p:pic>
    </p:spTree>
    <p:extLst>
      <p:ext uri="{BB962C8B-B14F-4D97-AF65-F5344CB8AC3E}">
        <p14:creationId xmlns:p14="http://schemas.microsoft.com/office/powerpoint/2010/main" val="228957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B459-28AC-BCBC-D683-1F97357DED5B}"/>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D04F1A47-3BA7-A2CF-B5D8-5F12B51B56F8}"/>
              </a:ext>
            </a:extLst>
          </p:cNvPr>
          <p:cNvSpPr/>
          <p:nvPr/>
        </p:nvSpPr>
        <p:spPr>
          <a:xfrm>
            <a:off x="2731228" y="78515"/>
            <a:ext cx="4211346" cy="475836"/>
          </a:xfrm>
          <a:prstGeom prst="rect">
            <a:avLst/>
          </a:prstGeom>
        </p:spPr>
        <p:txBody>
          <a:bodyPr wrap="square">
            <a:spAutoFit/>
          </a:bodyPr>
          <a:lstStyle/>
          <a:p>
            <a:pPr algn="ctr">
              <a:lnSpc>
                <a:spcPct val="107000"/>
              </a:lnSpc>
              <a:spcAft>
                <a:spcPts val="800"/>
              </a:spcAft>
            </a:pP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GERD </a:t>
            </a:r>
            <a:r>
              <a:rPr lang="en-US"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preoperatorio</a:t>
            </a: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it-IT" sz="2500" dirty="0">
                <a:latin typeface="Times New Roman" panose="02020603050405020304" pitchFamily="18" charset="0"/>
                <a:cs typeface="Times New Roman" panose="02020603050405020304" pitchFamily="18" charset="0"/>
              </a:rPr>
              <a:t>RYGB</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4" name="CasellaDiTesto 13">
            <a:extLst>
              <a:ext uri="{FF2B5EF4-FFF2-40B4-BE49-F238E27FC236}">
                <a16:creationId xmlns:a16="http://schemas.microsoft.com/office/drawing/2014/main" id="{7CDE84DD-973B-63C1-5532-8B34D74D500E}"/>
              </a:ext>
            </a:extLst>
          </p:cNvPr>
          <p:cNvSpPr txBox="1"/>
          <p:nvPr/>
        </p:nvSpPr>
        <p:spPr>
          <a:xfrm>
            <a:off x="232131" y="5603072"/>
            <a:ext cx="11959869" cy="55399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Varella</a:t>
            </a:r>
            <a:r>
              <a:rPr lang="it-IT" sz="1000" dirty="0">
                <a:latin typeface="Times New Roman" panose="02020603050405020304" pitchFamily="18" charset="0"/>
                <a:cs typeface="Times New Roman" panose="02020603050405020304" pitchFamily="18" charset="0"/>
              </a:rPr>
              <a:t> JE et al.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compared</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in </a:t>
            </a:r>
            <a:r>
              <a:rPr lang="it-IT" sz="1000" dirty="0" err="1">
                <a:latin typeface="Times New Roman" panose="02020603050405020304" pitchFamily="18" charset="0"/>
                <a:cs typeface="Times New Roman" panose="02020603050405020304" pitchFamily="18" charset="0"/>
              </a:rPr>
              <a:t>morbidly</a:t>
            </a:r>
            <a:r>
              <a:rPr lang="it-IT" sz="1000" dirty="0">
                <a:latin typeface="Times New Roman" panose="02020603050405020304" pitchFamily="18" charset="0"/>
                <a:cs typeface="Times New Roman" panose="02020603050405020304" pitchFamily="18" charset="0"/>
              </a:rPr>
              <a:t> obese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GERD.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2009;5(2):139-43</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Surgery.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syntoms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2014;10(3):502-7</a:t>
            </a:r>
          </a:p>
        </p:txBody>
      </p:sp>
      <p:sp>
        <p:nvSpPr>
          <p:cNvPr id="3" name="Segnaposto numero diapositiva 2">
            <a:extLst>
              <a:ext uri="{FF2B5EF4-FFF2-40B4-BE49-F238E27FC236}">
                <a16:creationId xmlns:a16="http://schemas.microsoft.com/office/drawing/2014/main" id="{25AC8B27-F956-F15C-7B18-65A23764E083}"/>
              </a:ext>
            </a:extLst>
          </p:cNvPr>
          <p:cNvSpPr>
            <a:spLocks noGrp="1"/>
          </p:cNvSpPr>
          <p:nvPr>
            <p:ph type="sldNum" sz="quarter" idx="12"/>
          </p:nvPr>
        </p:nvSpPr>
        <p:spPr/>
        <p:txBody>
          <a:bodyPr/>
          <a:lstStyle/>
          <a:p>
            <a:fld id="{9EB5E2F4-2909-4C9F-A1F1-B182957AED20}" type="slidenum">
              <a:rPr lang="it-IT" smtClean="0"/>
              <a:t>8</a:t>
            </a:fld>
            <a:endParaRPr lang="it-IT"/>
          </a:p>
        </p:txBody>
      </p:sp>
      <p:sp>
        <p:nvSpPr>
          <p:cNvPr id="2" name="Segnaposto contenuto 2">
            <a:extLst>
              <a:ext uri="{FF2B5EF4-FFF2-40B4-BE49-F238E27FC236}">
                <a16:creationId xmlns:a16="http://schemas.microsoft.com/office/drawing/2014/main" id="{2D02B3D8-74D5-F142-39DF-9754825A93FE}"/>
              </a:ext>
            </a:extLst>
          </p:cNvPr>
          <p:cNvSpPr txBox="1">
            <a:spLocks/>
          </p:cNvSpPr>
          <p:nvPr/>
        </p:nvSpPr>
        <p:spPr>
          <a:xfrm>
            <a:off x="2672923" y="2378078"/>
            <a:ext cx="4342244" cy="3310722"/>
          </a:xfrm>
          <a:prstGeom prst="rect">
            <a:avLst/>
          </a:prstGeom>
          <a:ln w="57150"/>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000" dirty="0">
                <a:solidFill>
                  <a:srgbClr val="002060"/>
                </a:solidFill>
              </a:rPr>
              <a:t>Il Bypass gastrico porta ad un rapido miglioramento del GERD nei pazienti obesi,     ma </a:t>
            </a:r>
            <a:r>
              <a:rPr lang="it-IT" sz="2000" b="1" dirty="0">
                <a:solidFill>
                  <a:srgbClr val="002060"/>
                </a:solidFill>
              </a:rPr>
              <a:t>circa il 50 % dei pazienti continua ad aver bisogno di PPI anche dopo l’intervento</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2454 </a:t>
            </a:r>
            <a:r>
              <a:rPr lang="it-IT" sz="2000" dirty="0" err="1">
                <a:solidFill>
                  <a:srgbClr val="002060"/>
                </a:solidFill>
              </a:rPr>
              <a:t>pts</a:t>
            </a:r>
            <a:r>
              <a:rPr lang="it-IT" sz="2000" dirty="0">
                <a:solidFill>
                  <a:srgbClr val="002060"/>
                </a:solidFill>
              </a:rPr>
              <a:t> con GERD sottoposti a RYGBP in Svezia (2006 – 2015). Holmberg 2019</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Ad un anno dall’intervento il 55.8 % dei pazienti presentava sintomi persistenti da GERD ed il 48.8 % ha continuato ad avere sintomi anche il secondo anno, </a:t>
            </a:r>
            <a:r>
              <a:rPr lang="it-IT" sz="2000" dirty="0" err="1">
                <a:solidFill>
                  <a:srgbClr val="002060"/>
                </a:solidFill>
              </a:rPr>
              <a:t>contimuando</a:t>
            </a:r>
            <a:r>
              <a:rPr lang="it-IT" sz="2000" dirty="0">
                <a:solidFill>
                  <a:srgbClr val="002060"/>
                </a:solidFill>
              </a:rPr>
              <a:t> ad assumere regolarmente PPI</a:t>
            </a:r>
          </a:p>
        </p:txBody>
      </p:sp>
      <p:pic>
        <p:nvPicPr>
          <p:cNvPr id="4" name="Immagine 3" descr="Immagine che contiene testo, Carattere, schermata&#10;&#10;Descrizione generata automaticamente">
            <a:extLst>
              <a:ext uri="{FF2B5EF4-FFF2-40B4-BE49-F238E27FC236}">
                <a16:creationId xmlns:a16="http://schemas.microsoft.com/office/drawing/2014/main" id="{41F28404-2F88-B5C2-4C9A-F21CA481EDA7}"/>
              </a:ext>
            </a:extLst>
          </p:cNvPr>
          <p:cNvPicPr>
            <a:picLocks noChangeAspect="1"/>
          </p:cNvPicPr>
          <p:nvPr/>
        </p:nvPicPr>
        <p:blipFill>
          <a:blip r:embed="rId3"/>
          <a:stretch>
            <a:fillRect/>
          </a:stretch>
        </p:blipFill>
        <p:spPr>
          <a:xfrm>
            <a:off x="2672923" y="634603"/>
            <a:ext cx="4327956" cy="1663223"/>
          </a:xfrm>
          <a:prstGeom prst="rect">
            <a:avLst/>
          </a:prstGeom>
          <a:ln w="57150">
            <a:solidFill>
              <a:srgbClr val="FF0000"/>
            </a:solidFill>
          </a:ln>
        </p:spPr>
      </p:pic>
      <p:pic>
        <p:nvPicPr>
          <p:cNvPr id="6" name="Immagine 5" descr="Immagine che contiene disegno, clipart, cartone animato, illustrazione&#10;&#10;Descrizione generata automaticamente">
            <a:extLst>
              <a:ext uri="{FF2B5EF4-FFF2-40B4-BE49-F238E27FC236}">
                <a16:creationId xmlns:a16="http://schemas.microsoft.com/office/drawing/2014/main" id="{21B25CDA-9843-947D-9A6B-4042C650D597}"/>
              </a:ext>
            </a:extLst>
          </p:cNvPr>
          <p:cNvPicPr>
            <a:picLocks noChangeAspect="1"/>
          </p:cNvPicPr>
          <p:nvPr/>
        </p:nvPicPr>
        <p:blipFill>
          <a:blip r:embed="rId4"/>
          <a:stretch>
            <a:fillRect/>
          </a:stretch>
        </p:blipFill>
        <p:spPr>
          <a:xfrm>
            <a:off x="-101" y="0"/>
            <a:ext cx="2601583" cy="3757331"/>
          </a:xfrm>
          <a:prstGeom prst="rect">
            <a:avLst/>
          </a:prstGeom>
        </p:spPr>
      </p:pic>
      <p:pic>
        <p:nvPicPr>
          <p:cNvPr id="9" name="Immagine 8" descr="Immagine che contiene testo, schermata, numero, Carattere&#10;&#10;Descrizione generata automaticamente">
            <a:extLst>
              <a:ext uri="{FF2B5EF4-FFF2-40B4-BE49-F238E27FC236}">
                <a16:creationId xmlns:a16="http://schemas.microsoft.com/office/drawing/2014/main" id="{6B6D36B1-9A6F-015A-2949-4C31B5FA56C0}"/>
              </a:ext>
            </a:extLst>
          </p:cNvPr>
          <p:cNvPicPr>
            <a:picLocks noChangeAspect="1"/>
          </p:cNvPicPr>
          <p:nvPr/>
        </p:nvPicPr>
        <p:blipFill>
          <a:blip r:embed="rId5"/>
          <a:stretch>
            <a:fillRect/>
          </a:stretch>
        </p:blipFill>
        <p:spPr>
          <a:xfrm>
            <a:off x="5343525" y="690302"/>
            <a:ext cx="6200775" cy="6141437"/>
          </a:xfrm>
          <a:prstGeom prst="rect">
            <a:avLst/>
          </a:prstGeom>
          <a:ln w="57150">
            <a:solidFill>
              <a:srgbClr val="FF0000"/>
            </a:solidFill>
          </a:ln>
        </p:spPr>
      </p:pic>
      <p:sp>
        <p:nvSpPr>
          <p:cNvPr id="5" name="CasellaDiTesto 4">
            <a:extLst>
              <a:ext uri="{FF2B5EF4-FFF2-40B4-BE49-F238E27FC236}">
                <a16:creationId xmlns:a16="http://schemas.microsoft.com/office/drawing/2014/main" id="{317CB26D-25D0-5C59-0BE5-929ACA2177C1}"/>
              </a:ext>
            </a:extLst>
          </p:cNvPr>
          <p:cNvSpPr txBox="1"/>
          <p:nvPr/>
        </p:nvSpPr>
        <p:spPr>
          <a:xfrm>
            <a:off x="6942574" y="77297"/>
            <a:ext cx="755335" cy="477054"/>
          </a:xfrm>
          <a:prstGeom prst="rect">
            <a:avLst/>
          </a:prstGeom>
          <a:noFill/>
        </p:spPr>
        <p:txBody>
          <a:bodyPr wrap="none" rtlCol="0">
            <a:spAutoFit/>
          </a:bodyPr>
          <a:lstStyle/>
          <a:p>
            <a:r>
              <a:rPr lang="it-IT"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673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0BD2-E530-C8AE-569E-4A9284ED1530}"/>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6DABD6EC-78B6-44D7-EC7C-A99AA5488CF6}"/>
              </a:ext>
            </a:extLst>
          </p:cNvPr>
          <p:cNvSpPr/>
          <p:nvPr/>
        </p:nvSpPr>
        <p:spPr>
          <a:xfrm>
            <a:off x="2731228" y="78515"/>
            <a:ext cx="4211346" cy="475836"/>
          </a:xfrm>
          <a:prstGeom prst="rect">
            <a:avLst/>
          </a:prstGeom>
        </p:spPr>
        <p:txBody>
          <a:bodyPr wrap="none">
            <a:spAutoFit/>
          </a:bodyPr>
          <a:lstStyle/>
          <a:p>
            <a:pPr algn="ctr">
              <a:lnSpc>
                <a:spcPct val="107000"/>
              </a:lnSpc>
              <a:spcAft>
                <a:spcPts val="800"/>
              </a:spcAft>
            </a:pP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GERD </a:t>
            </a:r>
            <a:r>
              <a:rPr lang="en-US"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preoperatorio</a:t>
            </a:r>
            <a:r>
              <a:rPr lang="en-US"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it-IT" sz="2500" dirty="0">
                <a:latin typeface="Times New Roman" panose="02020603050405020304" pitchFamily="18" charset="0"/>
                <a:cs typeface="Times New Roman" panose="02020603050405020304" pitchFamily="18" charset="0"/>
              </a:rPr>
              <a:t>RYGB</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4" name="CasellaDiTesto 13">
            <a:extLst>
              <a:ext uri="{FF2B5EF4-FFF2-40B4-BE49-F238E27FC236}">
                <a16:creationId xmlns:a16="http://schemas.microsoft.com/office/drawing/2014/main" id="{F1EE274E-95DC-00D1-CAE7-5863C1B3E79D}"/>
              </a:ext>
            </a:extLst>
          </p:cNvPr>
          <p:cNvSpPr txBox="1"/>
          <p:nvPr/>
        </p:nvSpPr>
        <p:spPr>
          <a:xfrm>
            <a:off x="232131" y="5603072"/>
            <a:ext cx="11959869" cy="553998"/>
          </a:xfrm>
          <a:prstGeom prst="rect">
            <a:avLst/>
          </a:prstGeom>
          <a:noFill/>
        </p:spPr>
        <p:txBody>
          <a:bodyPr wrap="square" rtlCol="0">
            <a:spAutoFit/>
          </a:bodyPr>
          <a:lstStyle/>
          <a:p>
            <a:pPr algn="r"/>
            <a:r>
              <a:rPr lang="it-IT" sz="1000" dirty="0" err="1">
                <a:latin typeface="Times New Roman" panose="02020603050405020304" pitchFamily="18" charset="0"/>
                <a:cs typeface="Times New Roman" panose="02020603050405020304" pitchFamily="18" charset="0"/>
              </a:rPr>
              <a:t>Varella</a:t>
            </a:r>
            <a:r>
              <a:rPr lang="it-IT" sz="1000" dirty="0">
                <a:latin typeface="Times New Roman" panose="02020603050405020304" pitchFamily="18" charset="0"/>
                <a:cs typeface="Times New Roman" panose="02020603050405020304" pitchFamily="18" charset="0"/>
              </a:rPr>
              <a:t> JE et al.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fundoplication</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compared</a:t>
            </a:r>
            <a:r>
              <a:rPr lang="it-IT" sz="1000" dirty="0">
                <a:latin typeface="Times New Roman" panose="02020603050405020304" pitchFamily="18" charset="0"/>
                <a:cs typeface="Times New Roman" panose="02020603050405020304" pitchFamily="18" charset="0"/>
              </a:rPr>
              <a:t> with </a:t>
            </a:r>
            <a:r>
              <a:rPr lang="it-IT" sz="1000" dirty="0" err="1">
                <a:latin typeface="Times New Roman" panose="02020603050405020304" pitchFamily="18" charset="0"/>
                <a:cs typeface="Times New Roman" panose="02020603050405020304" pitchFamily="18" charset="0"/>
              </a:rPr>
              <a:t>laparoscopic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gastric</a:t>
            </a:r>
            <a:r>
              <a:rPr lang="it-IT" sz="1000" dirty="0">
                <a:latin typeface="Times New Roman" panose="02020603050405020304" pitchFamily="18" charset="0"/>
                <a:cs typeface="Times New Roman" panose="02020603050405020304" pitchFamily="18" charset="0"/>
              </a:rPr>
              <a:t> bypass in </a:t>
            </a:r>
            <a:r>
              <a:rPr lang="it-IT" sz="1000" dirty="0" err="1">
                <a:latin typeface="Times New Roman" panose="02020603050405020304" pitchFamily="18" charset="0"/>
                <a:cs typeface="Times New Roman" panose="02020603050405020304" pitchFamily="18" charset="0"/>
              </a:rPr>
              <a:t>morbidly</a:t>
            </a:r>
            <a:r>
              <a:rPr lang="it-IT" sz="1000" dirty="0">
                <a:latin typeface="Times New Roman" panose="02020603050405020304" pitchFamily="18" charset="0"/>
                <a:cs typeface="Times New Roman" panose="02020603050405020304" pitchFamily="18" charset="0"/>
              </a:rPr>
              <a:t> obese </a:t>
            </a:r>
            <a:r>
              <a:rPr lang="it-IT" sz="1000" dirty="0" err="1">
                <a:latin typeface="Times New Roman" panose="02020603050405020304" pitchFamily="18" charset="0"/>
                <a:cs typeface="Times New Roman" panose="02020603050405020304" pitchFamily="18" charset="0"/>
              </a:rPr>
              <a:t>patients</a:t>
            </a:r>
            <a:r>
              <a:rPr lang="it-IT" sz="1000" dirty="0">
                <a:latin typeface="Times New Roman" panose="02020603050405020304" pitchFamily="18" charset="0"/>
                <a:cs typeface="Times New Roman" panose="02020603050405020304" pitchFamily="18" charset="0"/>
              </a:rPr>
              <a:t> with GERD.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2009;5(2):139-43</a:t>
            </a:r>
          </a:p>
          <a:p>
            <a:pPr algn="r"/>
            <a:r>
              <a:rPr lang="it-IT" sz="1000" dirty="0" err="1">
                <a:latin typeface="Times New Roman" panose="02020603050405020304" pitchFamily="18" charset="0"/>
                <a:cs typeface="Times New Roman" panose="02020603050405020304" pitchFamily="18" charset="0"/>
              </a:rPr>
              <a:t>Kindel</a:t>
            </a:r>
            <a:r>
              <a:rPr lang="it-IT" sz="1000" dirty="0">
                <a:latin typeface="Times New Roman" panose="02020603050405020304" pitchFamily="18" charset="0"/>
                <a:cs typeface="Times New Roman" panose="02020603050405020304" pitchFamily="18" charset="0"/>
              </a:rPr>
              <a:t> TL et al. The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of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Disease</a:t>
            </a:r>
            <a:r>
              <a:rPr lang="it-IT" sz="1000" dirty="0">
                <a:latin typeface="Times New Roman" panose="02020603050405020304" pitchFamily="18" charset="0"/>
                <a:cs typeface="Times New Roman" panose="02020603050405020304" pitchFamily="18" charset="0"/>
              </a:rPr>
              <a:t> and </a:t>
            </a:r>
            <a:r>
              <a:rPr lang="it-IT" sz="1000" dirty="0" err="1">
                <a:latin typeface="Times New Roman" panose="02020603050405020304" pitchFamily="18" charset="0"/>
                <a:cs typeface="Times New Roman" panose="02020603050405020304" pitchFamily="18" charset="0"/>
              </a:rPr>
              <a:t>Barrett's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Surgery.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2016 Apr;26(4):718-20</a:t>
            </a:r>
          </a:p>
          <a:p>
            <a:pPr algn="r"/>
            <a:r>
              <a:rPr lang="it-IT" sz="1000" dirty="0">
                <a:latin typeface="Times New Roman" panose="02020603050405020304" pitchFamily="18" charset="0"/>
                <a:cs typeface="Times New Roman" panose="02020603050405020304" pitchFamily="18" charset="0"/>
              </a:rPr>
              <a:t>Pallati PK et al. </a:t>
            </a:r>
            <a:r>
              <a:rPr lang="it-IT" sz="1000" dirty="0" err="1">
                <a:latin typeface="Times New Roman" panose="02020603050405020304" pitchFamily="18" charset="0"/>
                <a:cs typeface="Times New Roman" panose="02020603050405020304" pitchFamily="18" charset="0"/>
              </a:rPr>
              <a:t>Improvement</a:t>
            </a:r>
            <a:r>
              <a:rPr lang="it-IT" sz="1000" dirty="0">
                <a:latin typeface="Times New Roman" panose="02020603050405020304" pitchFamily="18" charset="0"/>
                <a:cs typeface="Times New Roman" panose="02020603050405020304" pitchFamily="18" charset="0"/>
              </a:rPr>
              <a:t> in </a:t>
            </a:r>
            <a:r>
              <a:rPr lang="it-IT" sz="1000" dirty="0" err="1">
                <a:latin typeface="Times New Roman" panose="02020603050405020304" pitchFamily="18" charset="0"/>
                <a:cs typeface="Times New Roman" panose="02020603050405020304" pitchFamily="18" charset="0"/>
              </a:rPr>
              <a:t>gastroesophageal</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reflux</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syntoms</a:t>
            </a:r>
            <a:r>
              <a:rPr lang="it-IT" sz="1000" dirty="0">
                <a:latin typeface="Times New Roman" panose="02020603050405020304" pitchFamily="18" charset="0"/>
                <a:cs typeface="Times New Roman" panose="02020603050405020304" pitchFamily="18" charset="0"/>
              </a:rPr>
              <a:t> after </a:t>
            </a:r>
            <a:r>
              <a:rPr lang="it-IT" sz="1000" dirty="0" err="1">
                <a:latin typeface="Times New Roman" panose="02020603050405020304" pitchFamily="18" charset="0"/>
                <a:cs typeface="Times New Roman" panose="02020603050405020304" pitchFamily="18" charset="0"/>
              </a:rPr>
              <a:t>various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procedures</a:t>
            </a:r>
            <a:r>
              <a:rPr lang="it-IT" sz="1000" dirty="0">
                <a:latin typeface="Times New Roman" panose="02020603050405020304" pitchFamily="18" charset="0"/>
                <a:cs typeface="Times New Roman" panose="02020603050405020304" pitchFamily="18" charset="0"/>
              </a:rPr>
              <a:t>: review of </a:t>
            </a:r>
            <a:r>
              <a:rPr lang="it-IT" sz="1000" dirty="0" err="1">
                <a:latin typeface="Times New Roman" panose="02020603050405020304" pitchFamily="18" charset="0"/>
                <a:cs typeface="Times New Roman" panose="02020603050405020304" pitchFamily="18" charset="0"/>
              </a:rPr>
              <a:t>Bariatric</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Outcomes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Longitudinal</a:t>
            </a:r>
            <a:r>
              <a:rPr lang="it-IT" sz="1000" dirty="0">
                <a:latin typeface="Times New Roman" panose="02020603050405020304" pitchFamily="18" charset="0"/>
                <a:cs typeface="Times New Roman" panose="02020603050405020304" pitchFamily="18" charset="0"/>
              </a:rPr>
              <a:t> Database. </a:t>
            </a:r>
            <a:r>
              <a:rPr lang="it-IT" sz="1000" dirty="0" err="1">
                <a:latin typeface="Times New Roman" panose="02020603050405020304" pitchFamily="18" charset="0"/>
                <a:cs typeface="Times New Roman" panose="02020603050405020304" pitchFamily="18" charset="0"/>
              </a:rPr>
              <a:t>Surg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Obes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Relat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Dis</a:t>
            </a:r>
            <a:r>
              <a:rPr lang="it-IT" sz="1000" dirty="0">
                <a:latin typeface="Times New Roman" panose="02020603050405020304" pitchFamily="18" charset="0"/>
                <a:cs typeface="Times New Roman" panose="02020603050405020304" pitchFamily="18" charset="0"/>
              </a:rPr>
              <a:t> 2014;10(3):502-7</a:t>
            </a:r>
          </a:p>
        </p:txBody>
      </p:sp>
      <p:sp>
        <p:nvSpPr>
          <p:cNvPr id="3" name="Segnaposto numero diapositiva 2">
            <a:extLst>
              <a:ext uri="{FF2B5EF4-FFF2-40B4-BE49-F238E27FC236}">
                <a16:creationId xmlns:a16="http://schemas.microsoft.com/office/drawing/2014/main" id="{11756112-2CA4-CB29-DC91-47E6F92CF2C0}"/>
              </a:ext>
            </a:extLst>
          </p:cNvPr>
          <p:cNvSpPr>
            <a:spLocks noGrp="1"/>
          </p:cNvSpPr>
          <p:nvPr>
            <p:ph type="sldNum" sz="quarter" idx="12"/>
          </p:nvPr>
        </p:nvSpPr>
        <p:spPr/>
        <p:txBody>
          <a:bodyPr/>
          <a:lstStyle/>
          <a:p>
            <a:fld id="{9EB5E2F4-2909-4C9F-A1F1-B182957AED20}" type="slidenum">
              <a:rPr lang="it-IT" smtClean="0"/>
              <a:t>9</a:t>
            </a:fld>
            <a:endParaRPr lang="it-IT"/>
          </a:p>
        </p:txBody>
      </p:sp>
      <p:sp>
        <p:nvSpPr>
          <p:cNvPr id="2" name="Segnaposto contenuto 2">
            <a:extLst>
              <a:ext uri="{FF2B5EF4-FFF2-40B4-BE49-F238E27FC236}">
                <a16:creationId xmlns:a16="http://schemas.microsoft.com/office/drawing/2014/main" id="{03654F03-A8F2-AF31-B4AA-DD6419C76F72}"/>
              </a:ext>
            </a:extLst>
          </p:cNvPr>
          <p:cNvSpPr txBox="1">
            <a:spLocks/>
          </p:cNvSpPr>
          <p:nvPr/>
        </p:nvSpPr>
        <p:spPr>
          <a:xfrm>
            <a:off x="2672923" y="2378078"/>
            <a:ext cx="4342244" cy="3310722"/>
          </a:xfrm>
          <a:prstGeom prst="rect">
            <a:avLst/>
          </a:prstGeom>
          <a:ln w="57150"/>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000" dirty="0">
                <a:solidFill>
                  <a:srgbClr val="002060"/>
                </a:solidFill>
              </a:rPr>
              <a:t>Il Bypass gastrico porta ad un rapido miglioramento del GERD nei pazienti obesi,     ma </a:t>
            </a:r>
            <a:r>
              <a:rPr lang="it-IT" sz="2000" b="1" dirty="0">
                <a:solidFill>
                  <a:srgbClr val="002060"/>
                </a:solidFill>
              </a:rPr>
              <a:t>circa il 50 % dei pazienti continua ad aver bisogno di PPI anche dopo l’intervento</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2454 </a:t>
            </a:r>
            <a:r>
              <a:rPr lang="it-IT" sz="2000" dirty="0" err="1">
                <a:solidFill>
                  <a:srgbClr val="002060"/>
                </a:solidFill>
              </a:rPr>
              <a:t>pts</a:t>
            </a:r>
            <a:r>
              <a:rPr lang="it-IT" sz="2000" dirty="0">
                <a:solidFill>
                  <a:srgbClr val="002060"/>
                </a:solidFill>
              </a:rPr>
              <a:t> con GERD sottoposti a RYGBP in Svezia (2006 – 2015). Holmberg 2019</a:t>
            </a:r>
          </a:p>
          <a:p>
            <a:pPr marL="0" indent="0" algn="ctr">
              <a:buFont typeface="Arial" panose="020B0604020202020204" pitchFamily="34" charset="0"/>
              <a:buNone/>
            </a:pPr>
            <a:endParaRPr lang="it-IT" sz="2000" dirty="0">
              <a:solidFill>
                <a:srgbClr val="002060"/>
              </a:solidFill>
            </a:endParaRPr>
          </a:p>
          <a:p>
            <a:pPr marL="0" indent="0" algn="ctr">
              <a:buFont typeface="Arial" panose="020B0604020202020204" pitchFamily="34" charset="0"/>
              <a:buNone/>
            </a:pPr>
            <a:r>
              <a:rPr lang="it-IT" sz="2000" dirty="0">
                <a:solidFill>
                  <a:srgbClr val="002060"/>
                </a:solidFill>
              </a:rPr>
              <a:t>Ad un anno dall’intervento il 55.8 % dei pazienti presentava sintomi persistenti da GERD ed il 48.8 % ha continuato ad avere sintomi anche il secondo anno, </a:t>
            </a:r>
            <a:r>
              <a:rPr lang="it-IT" sz="2000" dirty="0" err="1">
                <a:solidFill>
                  <a:srgbClr val="002060"/>
                </a:solidFill>
              </a:rPr>
              <a:t>contimuando</a:t>
            </a:r>
            <a:r>
              <a:rPr lang="it-IT" sz="2000" dirty="0">
                <a:solidFill>
                  <a:srgbClr val="002060"/>
                </a:solidFill>
              </a:rPr>
              <a:t> ad assumere regolarmente PPI</a:t>
            </a:r>
          </a:p>
        </p:txBody>
      </p:sp>
      <p:pic>
        <p:nvPicPr>
          <p:cNvPr id="4" name="Immagine 3" descr="Immagine che contiene testo, Carattere, schermata&#10;&#10;Descrizione generata automaticamente">
            <a:extLst>
              <a:ext uri="{FF2B5EF4-FFF2-40B4-BE49-F238E27FC236}">
                <a16:creationId xmlns:a16="http://schemas.microsoft.com/office/drawing/2014/main" id="{FF61B7EA-8885-9A1A-A891-E8F1F6D287ED}"/>
              </a:ext>
            </a:extLst>
          </p:cNvPr>
          <p:cNvPicPr>
            <a:picLocks noChangeAspect="1"/>
          </p:cNvPicPr>
          <p:nvPr/>
        </p:nvPicPr>
        <p:blipFill>
          <a:blip r:embed="rId3"/>
          <a:stretch>
            <a:fillRect/>
          </a:stretch>
        </p:blipFill>
        <p:spPr>
          <a:xfrm>
            <a:off x="2672923" y="634603"/>
            <a:ext cx="4327956" cy="1663223"/>
          </a:xfrm>
          <a:prstGeom prst="rect">
            <a:avLst/>
          </a:prstGeom>
          <a:ln w="57150">
            <a:solidFill>
              <a:srgbClr val="FF0000"/>
            </a:solidFill>
          </a:ln>
        </p:spPr>
      </p:pic>
      <p:pic>
        <p:nvPicPr>
          <p:cNvPr id="6" name="Immagine 5" descr="Immagine che contiene disegno, clipart, cartone animato, illustrazione&#10;&#10;Descrizione generata automaticamente">
            <a:extLst>
              <a:ext uri="{FF2B5EF4-FFF2-40B4-BE49-F238E27FC236}">
                <a16:creationId xmlns:a16="http://schemas.microsoft.com/office/drawing/2014/main" id="{9909476B-FF62-560B-B409-5BCAEA25B1B8}"/>
              </a:ext>
            </a:extLst>
          </p:cNvPr>
          <p:cNvPicPr>
            <a:picLocks noChangeAspect="1"/>
          </p:cNvPicPr>
          <p:nvPr/>
        </p:nvPicPr>
        <p:blipFill>
          <a:blip r:embed="rId4"/>
          <a:stretch>
            <a:fillRect/>
          </a:stretch>
        </p:blipFill>
        <p:spPr>
          <a:xfrm>
            <a:off x="-101" y="0"/>
            <a:ext cx="2601583" cy="3757331"/>
          </a:xfrm>
          <a:prstGeom prst="rect">
            <a:avLst/>
          </a:prstGeom>
        </p:spPr>
      </p:pic>
      <p:pic>
        <p:nvPicPr>
          <p:cNvPr id="9" name="Immagine 8" descr="Immagine che contiene testo, schermata, numero, Carattere&#10;&#10;Descrizione generata automaticamente">
            <a:extLst>
              <a:ext uri="{FF2B5EF4-FFF2-40B4-BE49-F238E27FC236}">
                <a16:creationId xmlns:a16="http://schemas.microsoft.com/office/drawing/2014/main" id="{8C75908D-1E67-138E-05DE-06F5183B664C}"/>
              </a:ext>
            </a:extLst>
          </p:cNvPr>
          <p:cNvPicPr>
            <a:picLocks noChangeAspect="1"/>
          </p:cNvPicPr>
          <p:nvPr/>
        </p:nvPicPr>
        <p:blipFill>
          <a:blip r:embed="rId5"/>
          <a:stretch>
            <a:fillRect/>
          </a:stretch>
        </p:blipFill>
        <p:spPr>
          <a:xfrm>
            <a:off x="5343525" y="690302"/>
            <a:ext cx="6200775" cy="6141437"/>
          </a:xfrm>
          <a:prstGeom prst="rect">
            <a:avLst/>
          </a:prstGeom>
          <a:ln w="57150">
            <a:solidFill>
              <a:srgbClr val="FF0000"/>
            </a:solidFill>
          </a:ln>
        </p:spPr>
      </p:pic>
      <p:pic>
        <p:nvPicPr>
          <p:cNvPr id="5" name="Immagine 4" descr="Schermata 2015-05-01 alle 18.39.26.png">
            <a:extLst>
              <a:ext uri="{FF2B5EF4-FFF2-40B4-BE49-F238E27FC236}">
                <a16:creationId xmlns:a16="http://schemas.microsoft.com/office/drawing/2014/main" id="{FB56360B-BE10-B80C-0459-7DDEBB1C70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8" y="554351"/>
            <a:ext cx="4996910" cy="4322723"/>
          </a:xfrm>
          <a:prstGeom prst="rect">
            <a:avLst/>
          </a:prstGeom>
          <a:ln>
            <a:solidFill>
              <a:srgbClr val="FF0000"/>
            </a:solidFill>
          </a:ln>
        </p:spPr>
      </p:pic>
      <p:sp>
        <p:nvSpPr>
          <p:cNvPr id="7" name="Freccia angolare in su 6">
            <a:extLst>
              <a:ext uri="{FF2B5EF4-FFF2-40B4-BE49-F238E27FC236}">
                <a16:creationId xmlns:a16="http://schemas.microsoft.com/office/drawing/2014/main" id="{E33D7A83-B025-A229-D05C-955F9A39DD86}"/>
              </a:ext>
            </a:extLst>
          </p:cNvPr>
          <p:cNvSpPr/>
          <p:nvPr/>
        </p:nvSpPr>
        <p:spPr>
          <a:xfrm rot="5400000">
            <a:off x="4126659" y="642505"/>
            <a:ext cx="3076858" cy="2900550"/>
          </a:xfrm>
          <a:prstGeom prst="bentUpArrow">
            <a:avLst>
              <a:gd name="adj1" fmla="val 13010"/>
              <a:gd name="adj2" fmla="val 2500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2D2A2910-1211-C6F6-B6B2-976654112BF3}"/>
              </a:ext>
            </a:extLst>
          </p:cNvPr>
          <p:cNvSpPr/>
          <p:nvPr/>
        </p:nvSpPr>
        <p:spPr>
          <a:xfrm>
            <a:off x="2601482" y="3624032"/>
            <a:ext cx="4969734" cy="887872"/>
          </a:xfrm>
          <a:prstGeom prst="rect">
            <a:avLst/>
          </a:prstGeom>
          <a:solidFill>
            <a:schemeClr val="bg1"/>
          </a:solidFill>
          <a:ln w="76200">
            <a:solidFill>
              <a:srgbClr val="FF0000"/>
            </a:solidFill>
          </a:ln>
        </p:spPr>
        <p:txBody>
          <a:bodyPr wrap="square">
            <a:spAutoFit/>
          </a:bodyPr>
          <a:lstStyle/>
          <a:p>
            <a:pPr algn="ctr">
              <a:lnSpc>
                <a:spcPct val="107000"/>
              </a:lnSpc>
              <a:spcAft>
                <a:spcPts val="800"/>
              </a:spcAft>
            </a:pPr>
            <a:r>
              <a:rPr lang="it-IT"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Jatoplastica</a:t>
            </a:r>
            <a:r>
              <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e/o </a:t>
            </a:r>
            <a:r>
              <a:rPr lang="it-IT"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fundoplicatio</a:t>
            </a:r>
            <a:r>
              <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associata a sleeve </a:t>
            </a:r>
            <a:r>
              <a:rPr lang="it-IT" sz="25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gastrectomy</a:t>
            </a:r>
            <a:endParaRPr lang="it-IT" sz="25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10" name="Ovale 9">
            <a:extLst>
              <a:ext uri="{FF2B5EF4-FFF2-40B4-BE49-F238E27FC236}">
                <a16:creationId xmlns:a16="http://schemas.microsoft.com/office/drawing/2014/main" id="{D8833DB7-1CEB-E3F3-9A84-14513E563049}"/>
              </a:ext>
            </a:extLst>
          </p:cNvPr>
          <p:cNvSpPr/>
          <p:nvPr/>
        </p:nvSpPr>
        <p:spPr>
          <a:xfrm>
            <a:off x="8693575" y="742103"/>
            <a:ext cx="2462105" cy="2272559"/>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13" name="CasellaDiTesto 12">
            <a:extLst>
              <a:ext uri="{FF2B5EF4-FFF2-40B4-BE49-F238E27FC236}">
                <a16:creationId xmlns:a16="http://schemas.microsoft.com/office/drawing/2014/main" id="{5E6064EA-5E0D-2FF5-71A1-D0E92A916F90}"/>
              </a:ext>
            </a:extLst>
          </p:cNvPr>
          <p:cNvSpPr txBox="1"/>
          <p:nvPr/>
        </p:nvSpPr>
        <p:spPr>
          <a:xfrm>
            <a:off x="6942574" y="77297"/>
            <a:ext cx="755335" cy="477054"/>
          </a:xfrm>
          <a:prstGeom prst="rect">
            <a:avLst/>
          </a:prstGeom>
          <a:noFill/>
        </p:spPr>
        <p:txBody>
          <a:bodyPr wrap="none" rtlCol="0">
            <a:spAutoFit/>
          </a:bodyPr>
          <a:lstStyle/>
          <a:p>
            <a:r>
              <a:rPr lang="it-IT"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6971177"/>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4549</TotalTime>
  <Words>3698</Words>
  <Application>Microsoft Macintosh PowerPoint</Application>
  <PresentationFormat>Widescreen</PresentationFormat>
  <Paragraphs>410</Paragraphs>
  <Slides>24</Slides>
  <Notes>18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Calibri</vt:lpstr>
      <vt:lpstr>Times New Roman</vt:lpstr>
      <vt:lpstr>Wingdings</vt:lpstr>
      <vt:lpstr>RetrospectVTI</vt:lpstr>
      <vt:lpstr>SLEEVE E FUNDOPLICATIO. RATIONALE DI UN SUCCESSO (?)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Matteo Uccelli</cp:lastModifiedBy>
  <cp:revision>27</cp:revision>
  <dcterms:created xsi:type="dcterms:W3CDTF">2022-02-27T17:36:31Z</dcterms:created>
  <dcterms:modified xsi:type="dcterms:W3CDTF">2025-10-27T14:41:46Z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